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16" r:id="rId2"/>
  </p:sldMasterIdLst>
  <p:notesMasterIdLst>
    <p:notesMasterId r:id="rId24"/>
  </p:notesMasterIdLst>
  <p:handoutMasterIdLst>
    <p:handoutMasterId r:id="rId25"/>
  </p:handoutMasterIdLst>
  <p:sldIdLst>
    <p:sldId id="256" r:id="rId3"/>
    <p:sldId id="343" r:id="rId4"/>
    <p:sldId id="344" r:id="rId5"/>
    <p:sldId id="345" r:id="rId6"/>
    <p:sldId id="346" r:id="rId7"/>
    <p:sldId id="342" r:id="rId8"/>
    <p:sldId id="348" r:id="rId9"/>
    <p:sldId id="349" r:id="rId10"/>
    <p:sldId id="350" r:id="rId11"/>
    <p:sldId id="351" r:id="rId12"/>
    <p:sldId id="364" r:id="rId13"/>
    <p:sldId id="353" r:id="rId14"/>
    <p:sldId id="354" r:id="rId15"/>
    <p:sldId id="365" r:id="rId16"/>
    <p:sldId id="358" r:id="rId17"/>
    <p:sldId id="359" r:id="rId18"/>
    <p:sldId id="360" r:id="rId19"/>
    <p:sldId id="367" r:id="rId20"/>
    <p:sldId id="366" r:id="rId21"/>
    <p:sldId id="362" r:id="rId22"/>
    <p:sldId id="363" r:id="rId2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FFE5E7"/>
    <a:srgbClr val="D8E5F8"/>
    <a:srgbClr val="CEDEF6"/>
    <a:srgbClr val="DC1427"/>
    <a:srgbClr val="C80013"/>
    <a:srgbClr val="FFAFB7"/>
    <a:srgbClr val="FF374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47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3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529" y="1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/>
          <a:lstStyle>
            <a:lvl1pPr algn="r">
              <a:defRPr sz="1300"/>
            </a:lvl1pPr>
          </a:lstStyle>
          <a:p>
            <a:fld id="{ECF46980-1168-42E4-9925-010EC30DF7F2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2135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529" y="9722135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 anchor="b"/>
          <a:lstStyle>
            <a:lvl1pPr algn="r">
              <a:defRPr sz="1300"/>
            </a:lvl1pPr>
          </a:lstStyle>
          <a:p>
            <a:fld id="{81A2E5BA-7676-4FAD-BF0F-B20BD7515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42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7"/>
          </a:xfrm>
          <a:prstGeom prst="rect">
            <a:avLst/>
          </a:prstGeom>
        </p:spPr>
        <p:txBody>
          <a:bodyPr vert="horz" lIns="99017" tIns="49508" rIns="99017" bIns="495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7"/>
          </a:xfrm>
          <a:prstGeom prst="rect">
            <a:avLst/>
          </a:prstGeom>
        </p:spPr>
        <p:txBody>
          <a:bodyPr vert="horz" lIns="99017" tIns="49508" rIns="99017" bIns="49508" rtlCol="0"/>
          <a:lstStyle>
            <a:lvl1pPr algn="r">
              <a:defRPr sz="1300"/>
            </a:lvl1pPr>
          </a:lstStyle>
          <a:p>
            <a:fld id="{0DA08BA0-1A7C-4270-86B6-1E9282C1D483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7" tIns="49508" rIns="99017" bIns="495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17" tIns="49508" rIns="99017" bIns="495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11"/>
            <a:ext cx="3076363" cy="513506"/>
          </a:xfrm>
          <a:prstGeom prst="rect">
            <a:avLst/>
          </a:prstGeom>
        </p:spPr>
        <p:txBody>
          <a:bodyPr vert="horz" lIns="99017" tIns="49508" rIns="99017" bIns="495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1"/>
            <a:ext cx="3076363" cy="513506"/>
          </a:xfrm>
          <a:prstGeom prst="rect">
            <a:avLst/>
          </a:prstGeom>
        </p:spPr>
        <p:txBody>
          <a:bodyPr vert="horz" lIns="99017" tIns="49508" rIns="99017" bIns="49508" rtlCol="0" anchor="b"/>
          <a:lstStyle>
            <a:lvl1pPr algn="r">
              <a:defRPr sz="1300"/>
            </a:lvl1pPr>
          </a:lstStyle>
          <a:p>
            <a:fld id="{612B0E0A-9840-48BE-9819-89810CFDE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8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47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98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50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1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26256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24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919245"/>
            <a:ext cx="3886200" cy="525771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919245"/>
            <a:ext cx="3886200" cy="525771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69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1F8F-5FD6-400D-B882-D5C9B3ADD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0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54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79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44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44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52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80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22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59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89925"/>
            <a:ext cx="9144000" cy="368077"/>
          </a:xfrm>
          <a:prstGeom prst="rect">
            <a:avLst/>
          </a:prstGeom>
          <a:solidFill>
            <a:srgbClr val="D8E5F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459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477"/>
            <a:ext cx="7886700" cy="729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39761"/>
            <a:ext cx="7886700" cy="513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7"/>
            <a:ext cx="1889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3664-F7E9-4DDE-9EE8-E1C3BA9F4B7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15" y="6543171"/>
            <a:ext cx="573868" cy="29453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43" y="6511639"/>
            <a:ext cx="840201" cy="3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92" r:id="rId13"/>
    <p:sldLayoutId id="2147483694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1F8F-5FD6-400D-B882-D5C9B3ADD22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489925"/>
            <a:ext cx="9144000" cy="368077"/>
          </a:xfrm>
          <a:prstGeom prst="rect">
            <a:avLst/>
          </a:prstGeom>
          <a:solidFill>
            <a:srgbClr val="D8E5F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459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6605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81.png"/><Relationship Id="rId39" Type="http://schemas.openxmlformats.org/officeDocument/2006/relationships/image" Target="../media/image94.png"/><Relationship Id="rId3" Type="http://schemas.openxmlformats.org/officeDocument/2006/relationships/tags" Target="../tags/tag6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9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25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image" Target="../media/image84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27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80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image" Target="../media/image86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62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101.png"/><Relationship Id="rId3" Type="http://schemas.openxmlformats.org/officeDocument/2006/relationships/tags" Target="../tags/tag87.xml"/><Relationship Id="rId21" Type="http://schemas.openxmlformats.org/officeDocument/2006/relationships/image" Target="../media/image103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100.png"/><Relationship Id="rId2" Type="http://schemas.openxmlformats.org/officeDocument/2006/relationships/tags" Target="../tags/tag86.xml"/><Relationship Id="rId16" Type="http://schemas.openxmlformats.org/officeDocument/2006/relationships/image" Target="../media/image99.png"/><Relationship Id="rId20" Type="http://schemas.openxmlformats.org/officeDocument/2006/relationships/image" Target="../media/image102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15.png"/><Relationship Id="rId5" Type="http://schemas.openxmlformats.org/officeDocument/2006/relationships/tags" Target="../tags/tag89.xml"/><Relationship Id="rId15" Type="http://schemas.openxmlformats.org/officeDocument/2006/relationships/image" Target="../media/image98.png"/><Relationship Id="rId23" Type="http://schemas.openxmlformats.org/officeDocument/2006/relationships/image" Target="../media/image105.png"/><Relationship Id="rId10" Type="http://schemas.openxmlformats.org/officeDocument/2006/relationships/tags" Target="../tags/tag94.xml"/><Relationship Id="rId19" Type="http://schemas.openxmlformats.org/officeDocument/2006/relationships/image" Target="../media/image95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0.png"/><Relationship Id="rId26" Type="http://schemas.openxmlformats.org/officeDocument/2006/relationships/image" Target="../media/image116.png"/><Relationship Id="rId3" Type="http://schemas.openxmlformats.org/officeDocument/2006/relationships/tags" Target="../tags/tag100.xml"/><Relationship Id="rId21" Type="http://schemas.openxmlformats.org/officeDocument/2006/relationships/image" Target="../media/image112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109.png"/><Relationship Id="rId25" Type="http://schemas.openxmlformats.org/officeDocument/2006/relationships/image" Target="../media/image115.png"/><Relationship Id="rId2" Type="http://schemas.openxmlformats.org/officeDocument/2006/relationships/tags" Target="../tags/tag99.xml"/><Relationship Id="rId16" Type="http://schemas.openxmlformats.org/officeDocument/2006/relationships/image" Target="../media/image108.png"/><Relationship Id="rId20" Type="http://schemas.openxmlformats.org/officeDocument/2006/relationships/image" Target="../media/image111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29.png"/><Relationship Id="rId5" Type="http://schemas.openxmlformats.org/officeDocument/2006/relationships/tags" Target="../tags/tag102.xml"/><Relationship Id="rId15" Type="http://schemas.openxmlformats.org/officeDocument/2006/relationships/image" Target="../media/image107.png"/><Relationship Id="rId23" Type="http://schemas.openxmlformats.org/officeDocument/2006/relationships/image" Target="../media/image114.png"/><Relationship Id="rId28" Type="http://schemas.openxmlformats.org/officeDocument/2006/relationships/image" Target="../media/image118.png"/><Relationship Id="rId10" Type="http://schemas.openxmlformats.org/officeDocument/2006/relationships/tags" Target="../tags/tag107.xml"/><Relationship Id="rId19" Type="http://schemas.openxmlformats.org/officeDocument/2006/relationships/image" Target="../media/image63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106.png"/><Relationship Id="rId22" Type="http://schemas.openxmlformats.org/officeDocument/2006/relationships/image" Target="../media/image113.png"/><Relationship Id="rId27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tags" Target="../tags/tag111.xml"/><Relationship Id="rId16" Type="http://schemas.openxmlformats.org/officeDocument/2006/relationships/image" Target="../media/image125.png"/><Relationship Id="rId20" Type="http://schemas.openxmlformats.org/officeDocument/2006/relationships/image" Target="../media/image86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15" Type="http://schemas.openxmlformats.org/officeDocument/2006/relationships/image" Target="../media/image124.png"/><Relationship Id="rId10" Type="http://schemas.openxmlformats.org/officeDocument/2006/relationships/tags" Target="../tags/tag119.xml"/><Relationship Id="rId19" Type="http://schemas.openxmlformats.org/officeDocument/2006/relationships/image" Target="../media/image63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tags" Target="../tags/tag121.xml"/><Relationship Id="rId7" Type="http://schemas.openxmlformats.org/officeDocument/2006/relationships/image" Target="../media/image13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4.jp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1.jp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10.xml"/><Relationship Id="rId16" Type="http://schemas.openxmlformats.org/officeDocument/2006/relationships/image" Target="../media/image30.png"/><Relationship Id="rId20" Type="http://schemas.openxmlformats.org/officeDocument/2006/relationships/image" Target="../media/image34.jp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5.png"/><Relationship Id="rId5" Type="http://schemas.openxmlformats.org/officeDocument/2006/relationships/tags" Target="../tags/tag13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jp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image" Target="../media/image24.png"/><Relationship Id="rId26" Type="http://schemas.openxmlformats.org/officeDocument/2006/relationships/image" Target="../media/image44.png"/><Relationship Id="rId3" Type="http://schemas.openxmlformats.org/officeDocument/2006/relationships/tags" Target="../tags/tag19.xml"/><Relationship Id="rId21" Type="http://schemas.openxmlformats.org/officeDocument/2006/relationships/image" Target="../media/image29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27.png"/><Relationship Id="rId25" Type="http://schemas.openxmlformats.org/officeDocument/2006/relationships/image" Target="../media/image43.png"/><Relationship Id="rId2" Type="http://schemas.openxmlformats.org/officeDocument/2006/relationships/tags" Target="../tags/tag18.xml"/><Relationship Id="rId16" Type="http://schemas.openxmlformats.org/officeDocument/2006/relationships/image" Target="../media/image30.png"/><Relationship Id="rId20" Type="http://schemas.openxmlformats.org/officeDocument/2006/relationships/image" Target="../media/image39.png"/><Relationship Id="rId29" Type="http://schemas.openxmlformats.org/officeDocument/2006/relationships/image" Target="../media/image47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42.png"/><Relationship Id="rId5" Type="http://schemas.openxmlformats.org/officeDocument/2006/relationships/tags" Target="../tags/tag21.xml"/><Relationship Id="rId15" Type="http://schemas.openxmlformats.org/officeDocument/2006/relationships/image" Target="../media/image28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tags" Target="../tags/tag26.xml"/><Relationship Id="rId19" Type="http://schemas.openxmlformats.org/officeDocument/2006/relationships/image" Target="../media/image31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50.png"/><Relationship Id="rId3" Type="http://schemas.openxmlformats.org/officeDocument/2006/relationships/tags" Target="../tags/tag32.xml"/><Relationship Id="rId21" Type="http://schemas.openxmlformats.org/officeDocument/2006/relationships/image" Target="../media/image49.png"/><Relationship Id="rId34" Type="http://schemas.openxmlformats.org/officeDocument/2006/relationships/image" Target="../media/image58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48.png"/><Relationship Id="rId33" Type="http://schemas.openxmlformats.org/officeDocument/2006/relationships/image" Target="../media/image57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3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47.png"/><Relationship Id="rId32" Type="http://schemas.openxmlformats.org/officeDocument/2006/relationships/image" Target="../media/image56.png"/><Relationship Id="rId37" Type="http://schemas.openxmlformats.org/officeDocument/2006/relationships/image" Target="../media/image60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45.png"/><Relationship Id="rId28" Type="http://schemas.openxmlformats.org/officeDocument/2006/relationships/image" Target="../media/image52.png"/><Relationship Id="rId36" Type="http://schemas.openxmlformats.org/officeDocument/2006/relationships/image" Target="../media/image59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image" Target="../media/image55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42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58.png"/><Relationship Id="rId26" Type="http://schemas.openxmlformats.org/officeDocument/2006/relationships/image" Target="../media/image68.png"/><Relationship Id="rId3" Type="http://schemas.openxmlformats.org/officeDocument/2006/relationships/tags" Target="../tags/tag51.xml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tags" Target="../tags/tag58.xml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3777" y="1012947"/>
            <a:ext cx="7516446" cy="185529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NEWMA: a new method for scalable model-free online change point detection</a:t>
            </a:r>
            <a:endParaRPr lang="fr-FR" sz="48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225339"/>
            <a:ext cx="6858000" cy="2857092"/>
          </a:xfrm>
        </p:spPr>
        <p:txBody>
          <a:bodyPr>
            <a:normAutofit fontScale="85000" lnSpcReduction="20000"/>
          </a:bodyPr>
          <a:lstStyle/>
          <a:p>
            <a:r>
              <a:rPr lang="fr-FR" sz="3200" b="1" dirty="0" smtClean="0"/>
              <a:t>N. Keriven</a:t>
            </a:r>
            <a:r>
              <a:rPr lang="fr-FR" sz="3200" b="1" baseline="30000" dirty="0" smtClean="0"/>
              <a:t>1</a:t>
            </a:r>
            <a:r>
              <a:rPr lang="fr-FR" sz="3200" dirty="0" smtClean="0"/>
              <a:t>, D. Garreau</a:t>
            </a:r>
            <a:r>
              <a:rPr lang="fr-FR" sz="3200" baseline="30000" dirty="0" smtClean="0"/>
              <a:t>2</a:t>
            </a:r>
            <a:r>
              <a:rPr lang="fr-FR" sz="3200" dirty="0" smtClean="0"/>
              <a:t>, I. Poli</a:t>
            </a:r>
            <a:r>
              <a:rPr lang="fr-FR" sz="3200" baseline="30000" dirty="0" smtClean="0"/>
              <a:t>3</a:t>
            </a:r>
            <a:endParaRPr lang="fr-FR" sz="3200" b="1" dirty="0" smtClean="0"/>
          </a:p>
          <a:p>
            <a:endParaRPr lang="fr-FR" sz="3200" b="1" dirty="0" smtClean="0"/>
          </a:p>
          <a:p>
            <a:r>
              <a:rPr lang="fr-FR" sz="2300" baseline="30000" dirty="0" smtClean="0"/>
              <a:t>1</a:t>
            </a:r>
            <a:r>
              <a:rPr lang="fr-FR" sz="2300" dirty="0" smtClean="0"/>
              <a:t>Ecole Normale Supérieure, Paris (CFM-ENS chair)</a:t>
            </a:r>
          </a:p>
          <a:p>
            <a:r>
              <a:rPr lang="fr-FR" sz="2300" baseline="30000" dirty="0" smtClean="0"/>
              <a:t>2</a:t>
            </a:r>
            <a:r>
              <a:rPr lang="fr-FR" sz="2300" dirty="0" smtClean="0"/>
              <a:t>Max </a:t>
            </a:r>
            <a:r>
              <a:rPr lang="fr-FR" sz="2300" dirty="0" err="1" smtClean="0"/>
              <a:t>Plank</a:t>
            </a:r>
            <a:r>
              <a:rPr lang="fr-FR" sz="2300" dirty="0" smtClean="0"/>
              <a:t> Institute, </a:t>
            </a:r>
            <a:r>
              <a:rPr lang="fr-FR" sz="2300" dirty="0" err="1" smtClean="0"/>
              <a:t>Tuebingen</a:t>
            </a:r>
            <a:endParaRPr lang="fr-FR" sz="2300" dirty="0" smtClean="0"/>
          </a:p>
          <a:p>
            <a:r>
              <a:rPr lang="fr-FR" sz="2300" baseline="30000" dirty="0" smtClean="0"/>
              <a:t>3</a:t>
            </a:r>
            <a:r>
              <a:rPr lang="fr-FR" sz="2300" dirty="0" smtClean="0"/>
              <a:t>LightOn, Paris</a:t>
            </a:r>
          </a:p>
          <a:p>
            <a:endParaRPr lang="fr-FR" sz="2300" dirty="0"/>
          </a:p>
          <a:p>
            <a:endParaRPr lang="fr-FR" sz="2300" dirty="0"/>
          </a:p>
          <a:p>
            <a:r>
              <a:rPr lang="fr-FR" sz="2300" dirty="0" smtClean="0"/>
              <a:t>Séminaire SPOC, Dijon, </a:t>
            </a:r>
            <a:r>
              <a:rPr lang="fr-FR" sz="2300" dirty="0" err="1" smtClean="0"/>
              <a:t>June</a:t>
            </a:r>
            <a:r>
              <a:rPr lang="fr-FR" sz="2300" dirty="0" smtClean="0"/>
              <a:t> 27th 2018</a:t>
            </a:r>
            <a:endParaRPr lang="fr-FR" sz="26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35" y="5507185"/>
            <a:ext cx="1476330" cy="7577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5" y="5507185"/>
            <a:ext cx="1939245" cy="8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41903" y="1627810"/>
            <a:ext cx="4512369" cy="4780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 rot="18900000">
            <a:off x="6159230" y="2959548"/>
            <a:ext cx="1783340" cy="794038"/>
          </a:xfrm>
          <a:prstGeom prst="rect">
            <a:avLst/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 rot="18900000">
            <a:off x="6067243" y="3551905"/>
            <a:ext cx="2943984" cy="457202"/>
          </a:xfrm>
          <a:prstGeom prst="rect">
            <a:avLst/>
          </a:prstGeom>
          <a:pattFill prst="ltVert">
            <a:fgClr>
              <a:srgbClr val="FFA7A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 rot="18900000">
            <a:off x="5143824" y="2648794"/>
            <a:ext cx="2943984" cy="457202"/>
          </a:xfrm>
          <a:prstGeom prst="rect">
            <a:avLst/>
          </a:prstGeom>
          <a:pattFill prst="ltVert">
            <a:fgClr>
              <a:srgbClr val="FFA7A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89172" y="1627810"/>
            <a:ext cx="4223236" cy="3081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040414" y="2822325"/>
            <a:ext cx="2515194" cy="143787"/>
          </a:xfrm>
          <a:prstGeom prst="rect">
            <a:avLst/>
          </a:prstGeom>
          <a:pattFill prst="ltVert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562635" y="2766854"/>
            <a:ext cx="762581" cy="254728"/>
          </a:xfrm>
          <a:prstGeom prst="rect">
            <a:avLst/>
          </a:prstGeom>
          <a:pattFill prst="wdDnDiag">
            <a:fgClr>
              <a:srgbClr val="FFA7A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74320" y="2766854"/>
            <a:ext cx="762581" cy="254728"/>
          </a:xfrm>
          <a:prstGeom prst="rect">
            <a:avLst/>
          </a:prstGeom>
          <a:pattFill prst="wdDnDiag">
            <a:fgClr>
              <a:srgbClr val="FFA7A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4299" y="825075"/>
            <a:ext cx="5226061" cy="3745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Null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hyp</a:t>
            </a:r>
            <a:r>
              <a:rPr lang="fr-FR" sz="1600" i="1" dirty="0" smtClean="0"/>
              <a:t>.: Assume all </a:t>
            </a:r>
            <a:r>
              <a:rPr lang="fr-FR" sz="1600" i="1" dirty="0" err="1" smtClean="0"/>
              <a:t>samples</a:t>
            </a:r>
            <a:r>
              <a:rPr lang="fr-FR" sz="1600" i="1" dirty="0" smtClean="0"/>
              <a:t> are </a:t>
            </a:r>
            <a:r>
              <a:rPr lang="fr-FR" sz="1600" i="1" dirty="0" err="1" smtClean="0"/>
              <a:t>drawn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according</a:t>
            </a:r>
            <a:r>
              <a:rPr lang="fr-FR" sz="1600" i="1" dirty="0" smtClean="0"/>
              <a:t> to </a:t>
            </a:r>
            <a:endParaRPr lang="fr-FR" sz="1600" i="1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00" y="976079"/>
            <a:ext cx="151008" cy="1211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4300" y="1226281"/>
            <a:ext cx="5226060" cy="3745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In expectation, how long </a:t>
            </a:r>
            <a:r>
              <a:rPr lang="fr-FR" sz="1600" i="1" dirty="0" err="1" smtClean="0"/>
              <a:t>before</a:t>
            </a:r>
            <a:r>
              <a:rPr lang="fr-FR" sz="1600" i="1" dirty="0" smtClean="0"/>
              <a:t> a false </a:t>
            </a:r>
            <a:r>
              <a:rPr lang="fr-FR" sz="1600" i="1" dirty="0" err="1" smtClean="0"/>
              <a:t>alarm</a:t>
            </a:r>
            <a:r>
              <a:rPr lang="fr-FR" sz="1600" i="1" dirty="0" smtClean="0"/>
              <a:t>?</a:t>
            </a:r>
            <a:endParaRPr lang="fr-FR" sz="1600" i="1" dirty="0"/>
          </a:p>
        </p:txBody>
      </p:sp>
      <p:pic>
        <p:nvPicPr>
          <p:cNvPr id="31" name="Imag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21" y="1071371"/>
            <a:ext cx="3313251" cy="24725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89171" y="1627810"/>
            <a:ext cx="422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Markov-</a:t>
            </a:r>
            <a:r>
              <a:rPr lang="fr-FR" sz="1400" b="1" dirty="0" err="1" smtClean="0"/>
              <a:t>chain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based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approach</a:t>
            </a:r>
            <a:r>
              <a:rPr lang="fr-FR" sz="1400" b="1" dirty="0" smtClean="0"/>
              <a:t> for (1d) EWMA </a:t>
            </a:r>
            <a:r>
              <a:rPr lang="fr-FR" sz="1200" i="1" dirty="0" smtClean="0"/>
              <a:t>[Fu 2002]</a:t>
            </a:r>
            <a:r>
              <a:rPr lang="fr-FR" sz="1400" dirty="0" smtClean="0"/>
              <a:t>:</a:t>
            </a:r>
            <a:endParaRPr lang="fr-FR" sz="14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74320" y="2894219"/>
            <a:ext cx="40508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9" y="2090701"/>
            <a:ext cx="2392145" cy="20871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1" y="2083381"/>
            <a:ext cx="1195120" cy="2103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60" y="3041626"/>
            <a:ext cx="108190" cy="114286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2278961" y="2810399"/>
            <a:ext cx="0" cy="17398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036901" y="2807227"/>
            <a:ext cx="0" cy="17398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559121" y="2807227"/>
            <a:ext cx="0" cy="17398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76" y="3090148"/>
            <a:ext cx="177568" cy="1511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35" y="3090276"/>
            <a:ext cx="555372" cy="16623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4" y="3062650"/>
            <a:ext cx="556565" cy="15264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74320" y="3261360"/>
            <a:ext cx="4201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600" dirty="0" err="1" smtClean="0"/>
              <a:t>Discretize</a:t>
            </a:r>
            <a:r>
              <a:rPr lang="fr-FR" sz="1600" dirty="0" smtClean="0"/>
              <a:t> the </a:t>
            </a:r>
            <a:r>
              <a:rPr lang="fr-FR" sz="1600" dirty="0" err="1" smtClean="0"/>
              <a:t>domain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prec</a:t>
            </a:r>
            <a:r>
              <a:rPr lang="fr-FR" sz="1600" dirty="0" smtClean="0"/>
              <a:t>.</a:t>
            </a:r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err="1" smtClean="0"/>
              <a:t>Compute</a:t>
            </a:r>
            <a:r>
              <a:rPr lang="fr-FR" sz="1600" dirty="0" smtClean="0"/>
              <a:t>                 (</a:t>
            </a:r>
            <a:r>
              <a:rPr lang="fr-FR" sz="1600" dirty="0" err="1" smtClean="0"/>
              <a:t>easy</a:t>
            </a:r>
            <a:r>
              <a:rPr lang="fr-FR" sz="1600" dirty="0" smtClean="0"/>
              <a:t>)</a:t>
            </a: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Show</a:t>
            </a:r>
            <a:endParaRPr lang="fr-FR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4516367" y="1627810"/>
            <a:ext cx="1950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Adaptation for NEWMA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4541902" y="5000407"/>
            <a:ext cx="4512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600" dirty="0" err="1" smtClean="0"/>
              <a:t>Discretize</a:t>
            </a:r>
            <a:r>
              <a:rPr lang="fr-FR" sz="1600" dirty="0" smtClean="0"/>
              <a:t> (      - </a:t>
            </a:r>
            <a:r>
              <a:rPr lang="fr-FR" sz="1600" dirty="0" err="1" smtClean="0"/>
              <a:t>coverings</a:t>
            </a:r>
            <a:r>
              <a:rPr lang="fr-FR" sz="1600" dirty="0" smtClean="0"/>
              <a:t>), </a:t>
            </a:r>
            <a:r>
              <a:rPr lang="fr-FR" sz="1600" b="1" dirty="0" smtClean="0">
                <a:solidFill>
                  <a:srgbClr val="C00000"/>
                </a:solidFill>
              </a:rPr>
              <a:t>and        - </a:t>
            </a:r>
            <a:r>
              <a:rPr lang="fr-FR" sz="1600" b="1" dirty="0" err="1" smtClean="0">
                <a:solidFill>
                  <a:srgbClr val="C00000"/>
                </a:solidFill>
              </a:rPr>
              <a:t>bound</a:t>
            </a:r>
            <a:r>
              <a:rPr lang="fr-FR" sz="1600" dirty="0" smtClean="0"/>
              <a:t> the </a:t>
            </a:r>
            <a:r>
              <a:rPr lang="fr-FR" sz="1600" dirty="0" err="1" smtClean="0"/>
              <a:t>domain</a:t>
            </a:r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err="1" smtClean="0"/>
              <a:t>Compute</a:t>
            </a: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Show</a:t>
            </a:r>
            <a:endParaRPr lang="fr-FR" sz="1600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5533901" y="3360420"/>
            <a:ext cx="30342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7060586" y="2050766"/>
            <a:ext cx="0" cy="25659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" name="Image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96" y="1754585"/>
            <a:ext cx="172980" cy="19436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72" y="3379463"/>
            <a:ext cx="108190" cy="114286"/>
          </a:xfrm>
          <a:prstGeom prst="rect">
            <a:avLst/>
          </a:prstGeom>
        </p:spPr>
      </p:pic>
      <p:cxnSp>
        <p:nvCxnSpPr>
          <p:cNvPr id="53" name="Connecteur droit 52"/>
          <p:cNvCxnSpPr/>
          <p:nvPr/>
        </p:nvCxnSpPr>
        <p:spPr>
          <a:xfrm flipV="1">
            <a:off x="5746763" y="2043900"/>
            <a:ext cx="2049050" cy="204905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6326498" y="2555642"/>
            <a:ext cx="2100979" cy="210097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7" name="Image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59" y="3473054"/>
            <a:ext cx="123429" cy="11123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" y="4811432"/>
            <a:ext cx="2448335" cy="1670612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64" y="3361545"/>
            <a:ext cx="113981" cy="132419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3" y="3821954"/>
            <a:ext cx="577663" cy="202251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65" y="4306843"/>
            <a:ext cx="1642944" cy="308918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31" y="5116692"/>
            <a:ext cx="113981" cy="132419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36" y="5094608"/>
            <a:ext cx="247808" cy="16668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5574025"/>
            <a:ext cx="788480" cy="223939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20" y="6029803"/>
            <a:ext cx="2550033" cy="345409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2489037" y="4880269"/>
            <a:ext cx="1923371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 err="1" smtClean="0"/>
              <a:t>Useful</a:t>
            </a:r>
            <a:r>
              <a:rPr lang="fr-FR" sz="1600" i="1" dirty="0" smtClean="0"/>
              <a:t> insight, but </a:t>
            </a:r>
            <a:r>
              <a:rPr lang="fr-FR" sz="1600" i="1" dirty="0" err="1" smtClean="0"/>
              <a:t>limited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usability</a:t>
            </a:r>
            <a:r>
              <a:rPr lang="fr-FR" sz="1600" i="1" dirty="0" smtClean="0"/>
              <a:t> in practice… (</a:t>
            </a:r>
            <a:r>
              <a:rPr lang="fr-FR" sz="1600" i="1" dirty="0" err="1" smtClean="0"/>
              <a:t>beyond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toy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examples</a:t>
            </a:r>
            <a:r>
              <a:rPr lang="fr-FR" sz="1600" i="1" dirty="0" smtClean="0"/>
              <a:t>)</a:t>
            </a:r>
            <a:endParaRPr lang="fr-FR" sz="1600" i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73827" y="2310318"/>
            <a:ext cx="74814" cy="2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20583" y="2444535"/>
            <a:ext cx="118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Markov-</a:t>
            </a:r>
            <a:r>
              <a:rPr lang="fr-FR" sz="1400" dirty="0" err="1" smtClean="0"/>
              <a:t>chain</a:t>
            </a:r>
            <a:endParaRPr lang="fr-FR" sz="1400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01" y="1981425"/>
            <a:ext cx="612295" cy="23134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625271" y="1914104"/>
            <a:ext cx="1637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             </a:t>
            </a:r>
            <a:r>
              <a:rPr lang="fr-FR" sz="1600" b="1" dirty="0" smtClean="0"/>
              <a:t>Markov</a:t>
            </a:r>
          </a:p>
          <a:p>
            <a:endParaRPr lang="fr-FR" sz="1600" dirty="0" smtClean="0"/>
          </a:p>
          <a:p>
            <a:r>
              <a:rPr lang="fr-FR" sz="1600" dirty="0" err="1" smtClean="0"/>
              <a:t>Hyp</a:t>
            </a:r>
            <a:r>
              <a:rPr lang="fr-FR" sz="1600" dirty="0" smtClean="0"/>
              <a:t>.:       </a:t>
            </a:r>
            <a:r>
              <a:rPr lang="fr-FR" sz="1600" dirty="0" err="1" smtClean="0"/>
              <a:t>finite-dim</a:t>
            </a:r>
            <a:endParaRPr lang="fr-FR" sz="1600" dirty="0"/>
          </a:p>
        </p:txBody>
      </p:sp>
      <p:pic>
        <p:nvPicPr>
          <p:cNvPr id="30" name="Image 2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49" y="2473027"/>
            <a:ext cx="158476" cy="148724"/>
          </a:xfrm>
          <a:prstGeom prst="rect">
            <a:avLst/>
          </a:prstGeom>
        </p:spPr>
      </p:pic>
      <p:sp>
        <p:nvSpPr>
          <p:cNvPr id="5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8</a:t>
            </a:r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0" grpId="0" animBg="1"/>
      <p:bldP spid="59" grpId="0" animBg="1"/>
      <p:bldP spid="58" grpId="0" animBg="1"/>
      <p:bldP spid="28" grpId="0" animBg="1"/>
      <p:bldP spid="26" grpId="0" animBg="1"/>
      <p:bldP spid="25" grpId="0" animBg="1"/>
      <p:bldP spid="24" grpId="0" animBg="1"/>
      <p:bldP spid="7" grpId="0" animBg="1"/>
      <p:bldP spid="10" grpId="0"/>
      <p:bldP spid="27" grpId="0"/>
      <p:bldP spid="33" grpId="0"/>
      <p:bldP spid="44" grpId="0"/>
      <p:bldP spid="47" grpId="0" animBg="1"/>
      <p:bldP spid="1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1055063"/>
            <a:ext cx="1081894" cy="10818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2397444"/>
            <a:ext cx="1081894" cy="10818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9099" y="1334400"/>
            <a:ext cx="617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NEWMA: description &amp; basic </a:t>
            </a:r>
            <a:r>
              <a:rPr lang="fr-FR" sz="2800" dirty="0" err="1" smtClean="0"/>
              <a:t>properties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45005" y="2659054"/>
            <a:ext cx="550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Choice</a:t>
            </a:r>
            <a:r>
              <a:rPr lang="fr-FR" sz="2800" dirty="0" smtClean="0"/>
              <a:t> of </a:t>
            </a:r>
            <a:r>
              <a:rPr lang="fr-FR" sz="2800" dirty="0" err="1" smtClean="0"/>
              <a:t>mapping</a:t>
            </a:r>
            <a:r>
              <a:rPr lang="fr-FR" sz="2800" dirty="0" smtClean="0"/>
              <a:t>: </a:t>
            </a:r>
            <a:r>
              <a:rPr lang="fr-FR" sz="2800" dirty="0" err="1" smtClean="0"/>
              <a:t>random</a:t>
            </a:r>
            <a:r>
              <a:rPr lang="fr-FR" sz="2800" dirty="0" smtClean="0"/>
              <a:t> </a:t>
            </a:r>
            <a:r>
              <a:rPr lang="fr-FR" sz="2800" dirty="0" err="1" smtClean="0"/>
              <a:t>features</a:t>
            </a:r>
            <a:endParaRPr lang="fr-FR" sz="2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3739825"/>
            <a:ext cx="1081894" cy="108189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99100" y="4019162"/>
            <a:ext cx="200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Experiments</a:t>
            </a:r>
            <a:endParaRPr lang="fr-FR" sz="2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5082206"/>
            <a:ext cx="1081894" cy="108189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799099" y="5361543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</a:t>
            </a:r>
            <a:endParaRPr lang="fr-FR" sz="2800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6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91291" y="4980023"/>
            <a:ext cx="5412701" cy="8897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91291" y="2899508"/>
            <a:ext cx="8516645" cy="1719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230509" y="3225735"/>
            <a:ext cx="4532923" cy="45712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91291" y="2195058"/>
            <a:ext cx="8516645" cy="571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Good </a:t>
            </a:r>
            <a:r>
              <a:rPr lang="fr-FR" dirty="0" err="1" smtClean="0"/>
              <a:t>embedding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91292" y="1330106"/>
            <a:ext cx="8516644" cy="7825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5" y="1731600"/>
            <a:ext cx="3603744" cy="2564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1290" y="1330133"/>
            <a:ext cx="427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Recall</a:t>
            </a:r>
            <a:r>
              <a:rPr lang="fr-FR" dirty="0" smtClean="0"/>
              <a:t>: pseudo-</a:t>
            </a:r>
            <a:r>
              <a:rPr lang="fr-FR" dirty="0" err="1" smtClean="0"/>
              <a:t>metric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771852" y="1330133"/>
            <a:ext cx="403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and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5" y="1733883"/>
            <a:ext cx="2992762" cy="25447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91292" y="2299161"/>
            <a:ext cx="307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Ideally</a:t>
            </a:r>
            <a:r>
              <a:rPr lang="fr-FR" sz="2000" dirty="0" smtClean="0"/>
              <a:t>,         </a:t>
            </a: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b="1" dirty="0" err="1" smtClean="0"/>
              <a:t>true</a:t>
            </a:r>
            <a:r>
              <a:rPr lang="fr-FR" sz="2000" dirty="0" smtClean="0"/>
              <a:t> </a:t>
            </a:r>
            <a:r>
              <a:rPr lang="fr-FR" sz="2000" dirty="0" err="1" smtClean="0"/>
              <a:t>metric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89" y="2380616"/>
            <a:ext cx="3018583" cy="27933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30" y="2398162"/>
            <a:ext cx="291657" cy="23634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857823" y="2169477"/>
            <a:ext cx="1964397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 smtClean="0"/>
              <a:t>Never </a:t>
            </a:r>
            <a:r>
              <a:rPr lang="fr-FR" sz="1600" i="1" dirty="0" err="1" smtClean="0"/>
              <a:t>true</a:t>
            </a:r>
            <a:r>
              <a:rPr lang="fr-FR" sz="1600" i="1" dirty="0" smtClean="0"/>
              <a:t> for </a:t>
            </a:r>
            <a:r>
              <a:rPr lang="fr-FR" sz="1600" i="1" dirty="0" err="1" smtClean="0"/>
              <a:t>finite-dimensional</a:t>
            </a:r>
            <a:r>
              <a:rPr lang="fr-FR" sz="1600" i="1" dirty="0" smtClean="0"/>
              <a:t>       …</a:t>
            </a:r>
            <a:endParaRPr lang="fr-FR" sz="1600" i="1" dirty="0"/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47" y="2543988"/>
            <a:ext cx="174324" cy="16359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94886" y="2890170"/>
            <a:ext cx="203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Def</a:t>
            </a:r>
            <a:r>
              <a:rPr lang="fr-FR" sz="2000" b="1" dirty="0" smtClean="0"/>
              <a:t>: MMD </a:t>
            </a:r>
            <a:r>
              <a:rPr lang="fr-FR" sz="2000" b="1" dirty="0" err="1" smtClean="0"/>
              <a:t>metric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91290" y="3341601"/>
            <a:ext cx="2654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Positive </a:t>
            </a:r>
            <a:r>
              <a:rPr lang="fr-FR" sz="2000" dirty="0" err="1" smtClean="0"/>
              <a:t>Definite</a:t>
            </a:r>
            <a:r>
              <a:rPr lang="fr-FR" sz="2000" dirty="0" smtClean="0"/>
              <a:t> </a:t>
            </a:r>
            <a:r>
              <a:rPr lang="fr-FR" sz="2000" dirty="0" err="1" smtClean="0"/>
              <a:t>kernel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19" y="3415180"/>
            <a:ext cx="775619" cy="25295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91290" y="3748622"/>
            <a:ext cx="2639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     : RKHS </a:t>
            </a:r>
            <a:r>
              <a:rPr lang="fr-FR" sz="2000" dirty="0" err="1" smtClean="0"/>
              <a:t>associated</a:t>
            </a:r>
            <a:r>
              <a:rPr lang="fr-FR" sz="2000" dirty="0" smtClean="0"/>
              <a:t> to </a:t>
            </a:r>
            <a:endParaRPr lang="fr-FR" sz="2000" dirty="0"/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" y="3844844"/>
            <a:ext cx="217905" cy="20449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60" y="3896260"/>
            <a:ext cx="151192" cy="1382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7" y="4247910"/>
            <a:ext cx="2250527" cy="27822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559329" y="3266613"/>
            <a:ext cx="4157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: Maximum </a:t>
            </a:r>
            <a:r>
              <a:rPr lang="fr-FR" sz="2000" dirty="0" err="1" smtClean="0"/>
              <a:t>Mean</a:t>
            </a:r>
            <a:r>
              <a:rPr lang="fr-FR" sz="2000" dirty="0" smtClean="0"/>
              <a:t> </a:t>
            </a:r>
            <a:r>
              <a:rPr lang="fr-FR" sz="2000" dirty="0" err="1" smtClean="0"/>
              <a:t>Discrepancy</a:t>
            </a:r>
            <a:r>
              <a:rPr lang="fr-FR" sz="2000" dirty="0" smtClean="0"/>
              <a:t> (MMD)</a:t>
            </a:r>
            <a:endParaRPr lang="fr-FR" sz="2000" dirty="0"/>
          </a:p>
        </p:txBody>
      </p:sp>
      <p:pic>
        <p:nvPicPr>
          <p:cNvPr id="30" name="Image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50" y="3321290"/>
            <a:ext cx="320823" cy="259977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6334561" y="3678687"/>
            <a:ext cx="2524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[</a:t>
            </a:r>
            <a:r>
              <a:rPr lang="fr-FR" sz="1400" i="1" dirty="0" err="1" smtClean="0"/>
              <a:t>Gretton</a:t>
            </a:r>
            <a:r>
              <a:rPr lang="fr-FR" sz="1400" i="1" dirty="0" smtClean="0"/>
              <a:t> 2006, </a:t>
            </a:r>
            <a:r>
              <a:rPr lang="fr-FR" sz="1400" i="1" dirty="0" err="1" smtClean="0"/>
              <a:t>Borgwardt</a:t>
            </a:r>
            <a:r>
              <a:rPr lang="fr-FR" sz="1400" i="1" dirty="0" smtClean="0"/>
              <a:t> 2006]</a:t>
            </a:r>
            <a:endParaRPr lang="fr-FR" sz="1400" i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411972" y="5037159"/>
            <a:ext cx="325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[</a:t>
            </a:r>
            <a:r>
              <a:rPr lang="fr-FR" sz="1600" i="1" dirty="0" err="1" smtClean="0"/>
              <a:t>Gretton</a:t>
            </a:r>
            <a:r>
              <a:rPr lang="fr-FR" sz="1600" i="1" dirty="0" smtClean="0"/>
              <a:t> 2006, </a:t>
            </a:r>
            <a:r>
              <a:rPr lang="fr-FR" sz="1600" i="1" dirty="0" err="1" smtClean="0"/>
              <a:t>Sriperumbudur</a:t>
            </a:r>
            <a:r>
              <a:rPr lang="fr-FR" sz="1600" i="1" dirty="0" smtClean="0"/>
              <a:t> 2010]:</a:t>
            </a:r>
            <a:endParaRPr lang="fr-FR" sz="1600" i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008738" y="5374106"/>
            <a:ext cx="452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t</a:t>
            </a:r>
            <a:r>
              <a:rPr lang="fr-FR" sz="2000" dirty="0" err="1" smtClean="0"/>
              <a:t>rue</a:t>
            </a:r>
            <a:r>
              <a:rPr lang="fr-FR" sz="2000" dirty="0" smtClean="0"/>
              <a:t> </a:t>
            </a:r>
            <a:r>
              <a:rPr lang="fr-FR" sz="2000" dirty="0" err="1" smtClean="0"/>
              <a:t>metric</a:t>
            </a:r>
            <a:r>
              <a:rPr lang="fr-FR" sz="2000" dirty="0" smtClean="0"/>
              <a:t>                        </a:t>
            </a:r>
            <a:r>
              <a:rPr lang="fr-FR" sz="2000" i="1" dirty="0" smtClean="0"/>
              <a:t>« </a:t>
            </a:r>
            <a:r>
              <a:rPr lang="fr-FR" sz="2000" i="1" dirty="0" err="1" smtClean="0"/>
              <a:t>characteristic</a:t>
            </a:r>
            <a:r>
              <a:rPr lang="fr-FR" sz="2000" i="1" dirty="0" smtClean="0"/>
              <a:t> »</a:t>
            </a:r>
            <a:endParaRPr lang="fr-FR" sz="2000" i="1" dirty="0"/>
          </a:p>
        </p:txBody>
      </p:sp>
      <p:pic>
        <p:nvPicPr>
          <p:cNvPr id="35" name="Image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1" y="5449843"/>
            <a:ext cx="320823" cy="25997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23" y="5491883"/>
            <a:ext cx="991502" cy="190648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6334561" y="4761839"/>
            <a:ext cx="2473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err="1" smtClean="0"/>
              <a:t>kernels</a:t>
            </a:r>
            <a:r>
              <a:rPr lang="fr-FR" dirty="0" smtClean="0"/>
              <a:t> are </a:t>
            </a:r>
            <a:r>
              <a:rPr lang="fr-FR" dirty="0" err="1" smtClean="0"/>
              <a:t>characteristic</a:t>
            </a:r>
            <a:r>
              <a:rPr lang="fr-FR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Gaussian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Laplace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1290" y="828874"/>
            <a:ext cx="8442539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With</a:t>
            </a:r>
            <a:r>
              <a:rPr lang="fr-FR" dirty="0" smtClean="0"/>
              <a:t> no </a:t>
            </a:r>
            <a:r>
              <a:rPr lang="fr-FR" dirty="0" err="1" smtClean="0"/>
              <a:t>prior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                               </a:t>
            </a:r>
            <a:r>
              <a:rPr lang="fr-FR" dirty="0" err="1" smtClean="0"/>
              <a:t>is</a:t>
            </a:r>
            <a:r>
              <a:rPr lang="fr-FR" dirty="0" smtClean="0"/>
              <a:t> « good » ?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75" y="904671"/>
            <a:ext cx="1409597" cy="24700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03906" y="4207381"/>
            <a:ext cx="4635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Infinite-dimensional</a:t>
            </a:r>
            <a:r>
              <a:rPr lang="fr-FR" sz="1600" i="1" dirty="0" smtClean="0"/>
              <a:t> ! Not </a:t>
            </a:r>
            <a:r>
              <a:rPr lang="fr-FR" sz="1600" b="1" i="1" dirty="0" err="1" smtClean="0"/>
              <a:t>directly</a:t>
            </a:r>
            <a:r>
              <a:rPr lang="fr-FR" sz="1600" i="1" dirty="0" smtClean="0"/>
              <a:t> usable in practice…</a:t>
            </a:r>
            <a:endParaRPr lang="fr-FR" sz="1600" i="1" dirty="0"/>
          </a:p>
        </p:txBody>
      </p:sp>
      <p:sp>
        <p:nvSpPr>
          <p:cNvPr id="4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9/15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3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0" grpId="0" animBg="1"/>
      <p:bldP spid="31" grpId="0" animBg="1"/>
      <p:bldP spid="15" grpId="0" animBg="1"/>
      <p:bldP spid="5" grpId="0" animBg="1"/>
      <p:bldP spid="7" grpId="0"/>
      <p:bldP spid="11" grpId="0"/>
      <p:bldP spid="14" grpId="0"/>
      <p:bldP spid="18" grpId="0" animBg="1"/>
      <p:bldP spid="21" grpId="0"/>
      <p:bldP spid="22" grpId="0"/>
      <p:bldP spid="25" grpId="0"/>
      <p:bldP spid="29" grpId="0"/>
      <p:bldP spid="32" grpId="0"/>
      <p:bldP spid="33" grpId="0"/>
      <p:bldP spid="34" grpId="0"/>
      <p:bldP spid="3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44780" y="3934114"/>
            <a:ext cx="8884920" cy="1228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" name="Rectangle à coins arrondis 81"/>
          <p:cNvSpPr/>
          <p:nvPr/>
        </p:nvSpPr>
        <p:spPr>
          <a:xfrm>
            <a:off x="4416559" y="4263852"/>
            <a:ext cx="4572936" cy="8397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44780" y="5329749"/>
            <a:ext cx="8884920" cy="10634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4780" y="906780"/>
            <a:ext cx="8884920" cy="2895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5189220" y="976188"/>
            <a:ext cx="3764280" cy="2739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MMD and 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4780" y="906780"/>
            <a:ext cx="576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Usual</a:t>
            </a:r>
            <a:r>
              <a:rPr lang="fr-FR" b="1" dirty="0" smtClean="0"/>
              <a:t> estimation of the MMD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2" y="2493868"/>
            <a:ext cx="4216994" cy="2640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1" y="2927266"/>
            <a:ext cx="4632381" cy="2396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1" y="3266620"/>
            <a:ext cx="3957447" cy="43606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8" y="1297587"/>
            <a:ext cx="2407900" cy="112463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28" y="1287747"/>
            <a:ext cx="2407900" cy="1124636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0" y="1407845"/>
            <a:ext cx="2006864" cy="1505148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5189220" y="976188"/>
            <a:ext cx="376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Used</a:t>
            </a:r>
            <a:r>
              <a:rPr lang="fr-FR" dirty="0" smtClean="0"/>
              <a:t> in « </a:t>
            </a:r>
            <a:r>
              <a:rPr lang="fr-FR" b="1" i="1" dirty="0" err="1" smtClean="0"/>
              <a:t>Kernel</a:t>
            </a:r>
            <a:r>
              <a:rPr lang="fr-FR" b="1" i="1" dirty="0" smtClean="0"/>
              <a:t> Scan-B »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</a:p>
          <a:p>
            <a:pPr algn="ctr"/>
            <a:r>
              <a:rPr lang="fr-FR" sz="1400" i="1" dirty="0" smtClean="0"/>
              <a:t>[Li 2015]</a:t>
            </a:r>
            <a:endParaRPr lang="fr-FR" sz="1400" i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5189220" y="2997643"/>
            <a:ext cx="376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/>
              <a:t>Infeasible</a:t>
            </a:r>
            <a:r>
              <a:rPr lang="fr-FR" i="1" dirty="0" smtClean="0"/>
              <a:t> for NEWMA: no </a:t>
            </a:r>
            <a:r>
              <a:rPr lang="fr-FR" i="1" dirty="0" err="1" smtClean="0"/>
              <a:t>sample</a:t>
            </a:r>
            <a:r>
              <a:rPr lang="fr-FR" i="1" dirty="0" smtClean="0"/>
              <a:t> in memory = no </a:t>
            </a:r>
            <a:r>
              <a:rPr lang="fr-FR" i="1" dirty="0" err="1" smtClean="0"/>
              <a:t>kernel</a:t>
            </a:r>
            <a:r>
              <a:rPr lang="fr-FR" i="1" dirty="0" smtClean="0"/>
              <a:t> trick</a:t>
            </a:r>
            <a:endParaRPr lang="fr-FR" i="1" dirty="0"/>
          </a:p>
        </p:txBody>
      </p:sp>
      <p:cxnSp>
        <p:nvCxnSpPr>
          <p:cNvPr id="54" name="Connecteur droit avec flèche 53"/>
          <p:cNvCxnSpPr>
            <a:stCxn id="58" idx="1"/>
          </p:cNvCxnSpPr>
          <p:nvPr/>
        </p:nvCxnSpPr>
        <p:spPr>
          <a:xfrm flipH="1">
            <a:off x="6371391" y="1937894"/>
            <a:ext cx="497003" cy="43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6734446" y="2021368"/>
            <a:ext cx="133948" cy="364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6868394" y="1580349"/>
            <a:ext cx="2034888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i="1" dirty="0" err="1" smtClean="0"/>
              <a:t>Compute</a:t>
            </a:r>
            <a:r>
              <a:rPr lang="fr-FR" sz="1200" i="1" dirty="0" smtClean="0"/>
              <a:t> MMD </a:t>
            </a:r>
            <a:r>
              <a:rPr lang="fr-FR" sz="1200" i="1" dirty="0" err="1" smtClean="0"/>
              <a:t>between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windows</a:t>
            </a:r>
            <a:r>
              <a:rPr lang="fr-FR" sz="1200" i="1" dirty="0" smtClean="0"/>
              <a:t> of </a:t>
            </a:r>
            <a:r>
              <a:rPr lang="fr-FR" sz="1200" i="1" dirty="0" err="1" smtClean="0"/>
              <a:t>old</a:t>
            </a:r>
            <a:r>
              <a:rPr lang="fr-FR" sz="1200" i="1" dirty="0" smtClean="0"/>
              <a:t> and </a:t>
            </a:r>
            <a:r>
              <a:rPr lang="fr-FR" sz="1200" i="1" dirty="0" err="1" smtClean="0"/>
              <a:t>recent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samples</a:t>
            </a:r>
            <a:endParaRPr lang="fr-FR" sz="1200" i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144780" y="3934113"/>
            <a:ext cx="504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Random</a:t>
            </a:r>
            <a:r>
              <a:rPr lang="fr-FR" b="1" dirty="0" smtClean="0"/>
              <a:t> </a:t>
            </a:r>
            <a:r>
              <a:rPr lang="fr-FR" b="1" dirty="0" err="1" smtClean="0"/>
              <a:t>features</a:t>
            </a:r>
            <a:r>
              <a:rPr lang="fr-FR" b="1" dirty="0" smtClean="0"/>
              <a:t> expansions of </a:t>
            </a:r>
            <a:r>
              <a:rPr lang="fr-FR" b="1" dirty="0" err="1" smtClean="0"/>
              <a:t>kernels</a:t>
            </a:r>
            <a:r>
              <a:rPr lang="fr-FR" b="1" dirty="0" smtClean="0"/>
              <a:t> </a:t>
            </a:r>
            <a:r>
              <a:rPr lang="fr-FR" sz="1400" i="1" dirty="0" smtClean="0"/>
              <a:t>[</a:t>
            </a:r>
            <a:r>
              <a:rPr lang="fr-FR" sz="1400" i="1" dirty="0" err="1" smtClean="0"/>
              <a:t>Rahimi</a:t>
            </a:r>
            <a:r>
              <a:rPr lang="fr-FR" sz="1400" i="1" dirty="0" smtClean="0"/>
              <a:t> 2007]</a:t>
            </a:r>
            <a:endParaRPr lang="fr-FR" sz="2000" i="1" dirty="0"/>
          </a:p>
        </p:txBody>
      </p:sp>
      <p:pic>
        <p:nvPicPr>
          <p:cNvPr id="66" name="Image 6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6" y="4332203"/>
            <a:ext cx="3087238" cy="2940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3" y="4358614"/>
            <a:ext cx="4287616" cy="336175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247512" y="430061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Hyp</a:t>
            </a:r>
            <a:r>
              <a:rPr lang="fr-FR" dirty="0" smtClean="0"/>
              <a:t>:</a:t>
            </a:r>
          </a:p>
        </p:txBody>
      </p:sp>
      <p:pic>
        <p:nvPicPr>
          <p:cNvPr id="69" name="Image 6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72" y="4766348"/>
            <a:ext cx="1478095" cy="281905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86" y="5421396"/>
            <a:ext cx="5868807" cy="304040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144780" y="5341705"/>
            <a:ext cx="1542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Prop</a:t>
            </a:r>
            <a:r>
              <a:rPr lang="fr-FR" sz="2000" b="1" dirty="0" smtClean="0"/>
              <a:t>.</a:t>
            </a:r>
            <a:r>
              <a:rPr lang="fr-FR" sz="2000" dirty="0" smtClean="0"/>
              <a:t> : If        </a:t>
            </a:r>
            <a:endParaRPr lang="fr-FR" sz="2000" dirty="0"/>
          </a:p>
        </p:txBody>
      </p:sp>
      <p:sp>
        <p:nvSpPr>
          <p:cNvPr id="74" name="ZoneTexte 73"/>
          <p:cNvSpPr txBox="1"/>
          <p:nvPr/>
        </p:nvSpPr>
        <p:spPr>
          <a:xfrm>
            <a:off x="906767" y="5889423"/>
            <a:ext cx="304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w.h.p</a:t>
            </a:r>
            <a:r>
              <a:rPr lang="fr-FR" dirty="0" smtClean="0"/>
              <a:t>. </a:t>
            </a:r>
            <a:r>
              <a:rPr lang="fr-FR" b="1" dirty="0" smtClean="0">
                <a:solidFill>
                  <a:srgbClr val="C00000"/>
                </a:solidFill>
              </a:rPr>
              <a:t>on        and          </a:t>
            </a:r>
            <a:r>
              <a:rPr lang="fr-FR" dirty="0" smtClean="0"/>
              <a:t>, </a:t>
            </a:r>
            <a:endParaRPr lang="fr-FR" dirty="0"/>
          </a:p>
        </p:txBody>
      </p:sp>
      <p:pic>
        <p:nvPicPr>
          <p:cNvPr id="75" name="Image 7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5934127"/>
            <a:ext cx="1552153" cy="279924"/>
          </a:xfrm>
          <a:prstGeom prst="rect">
            <a:avLst/>
          </a:prstGeom>
        </p:spPr>
      </p:pic>
      <p:grpSp>
        <p:nvGrpSpPr>
          <p:cNvPr id="85" name="Groupe 84"/>
          <p:cNvGrpSpPr/>
          <p:nvPr/>
        </p:nvGrpSpPr>
        <p:grpSpPr>
          <a:xfrm>
            <a:off x="7719326" y="5782065"/>
            <a:ext cx="1148842" cy="267784"/>
            <a:chOff x="7719326" y="5782065"/>
            <a:chExt cx="1148842" cy="267784"/>
          </a:xfrm>
        </p:grpSpPr>
        <p:sp>
          <p:nvSpPr>
            <p:cNvPr id="78" name="Rectangle à coins arrondis 77"/>
            <p:cNvSpPr/>
            <p:nvPr/>
          </p:nvSpPr>
          <p:spPr>
            <a:xfrm>
              <a:off x="7719326" y="5782065"/>
              <a:ext cx="1148842" cy="26778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7" name="Image 7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286" y="5812923"/>
              <a:ext cx="1016636" cy="204930"/>
            </a:xfrm>
            <a:prstGeom prst="rect">
              <a:avLst/>
            </a:prstGeom>
          </p:spPr>
        </p:pic>
      </p:grpSp>
      <p:pic>
        <p:nvPicPr>
          <p:cNvPr id="79" name="Image 7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20" y="6030047"/>
            <a:ext cx="219045" cy="164283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29" y="6017853"/>
            <a:ext cx="256452" cy="203108"/>
          </a:xfrm>
          <a:prstGeom prst="rect">
            <a:avLst/>
          </a:prstGeom>
        </p:spPr>
      </p:pic>
      <p:cxnSp>
        <p:nvCxnSpPr>
          <p:cNvPr id="84" name="Connecteur droit avec flèche 83"/>
          <p:cNvCxnSpPr/>
          <p:nvPr/>
        </p:nvCxnSpPr>
        <p:spPr>
          <a:xfrm>
            <a:off x="7235893" y="5669280"/>
            <a:ext cx="457587" cy="22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5228249" y="4702606"/>
            <a:ext cx="8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w.h.p</a:t>
            </a:r>
            <a:r>
              <a:rPr lang="fr-FR" dirty="0" smtClean="0"/>
              <a:t>.: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2874" y="4764085"/>
            <a:ext cx="2897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eg</a:t>
            </a:r>
            <a:r>
              <a:rPr lang="fr-FR" sz="1400" i="1" dirty="0" smtClean="0"/>
              <a:t>. </a:t>
            </a:r>
            <a:r>
              <a:rPr lang="fr-FR" sz="1400" i="1" dirty="0" err="1"/>
              <a:t>a</a:t>
            </a:r>
            <a:r>
              <a:rPr lang="fr-FR" sz="1400" i="1" dirty="0" err="1" smtClean="0"/>
              <a:t>ny</a:t>
            </a:r>
            <a:r>
              <a:rPr lang="fr-FR" sz="1400" i="1" dirty="0" smtClean="0"/>
              <a:t> translation-invariant </a:t>
            </a:r>
            <a:r>
              <a:rPr lang="fr-FR" sz="1400" i="1" dirty="0" err="1" smtClean="0"/>
              <a:t>kernels</a:t>
            </a:r>
            <a:r>
              <a:rPr lang="fr-FR" sz="1400" i="1" dirty="0" smtClean="0"/>
              <a:t>: </a:t>
            </a:r>
            <a:endParaRPr lang="fr-FR" sz="1400" i="1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18" y="4771101"/>
            <a:ext cx="1186240" cy="246400"/>
          </a:xfrm>
          <a:prstGeom prst="rect">
            <a:avLst/>
          </a:prstGeom>
        </p:spPr>
      </p:pic>
      <p:sp>
        <p:nvSpPr>
          <p:cNvPr id="4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10/15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0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2" grpId="0" animBg="1"/>
      <p:bldP spid="70" grpId="0" animBg="1"/>
      <p:bldP spid="51" grpId="0" animBg="1"/>
      <p:bldP spid="50" grpId="0"/>
      <p:bldP spid="52" grpId="0"/>
      <p:bldP spid="58" grpId="0" animBg="1"/>
      <p:bldP spid="65" grpId="0"/>
      <p:bldP spid="68" grpId="0"/>
      <p:bldP spid="72" grpId="0"/>
      <p:bldP spid="74" grpId="0"/>
      <p:bldP spid="8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1055063"/>
            <a:ext cx="1081894" cy="10818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2397444"/>
            <a:ext cx="1081894" cy="10818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9099" y="1334400"/>
            <a:ext cx="617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NEWMA: description &amp; basic </a:t>
            </a:r>
            <a:r>
              <a:rPr lang="fr-FR" sz="2800" dirty="0" err="1" smtClean="0"/>
              <a:t>properties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45005" y="2659054"/>
            <a:ext cx="550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Choice</a:t>
            </a:r>
            <a:r>
              <a:rPr lang="fr-FR" sz="2800" dirty="0" smtClean="0"/>
              <a:t> of </a:t>
            </a:r>
            <a:r>
              <a:rPr lang="fr-FR" sz="2800" dirty="0" err="1" smtClean="0"/>
              <a:t>mapping</a:t>
            </a:r>
            <a:r>
              <a:rPr lang="fr-FR" sz="2800" dirty="0" smtClean="0"/>
              <a:t>: </a:t>
            </a:r>
            <a:r>
              <a:rPr lang="fr-FR" sz="2800" dirty="0" err="1" smtClean="0"/>
              <a:t>random</a:t>
            </a:r>
            <a:r>
              <a:rPr lang="fr-FR" sz="2800" dirty="0" smtClean="0"/>
              <a:t> </a:t>
            </a:r>
            <a:r>
              <a:rPr lang="fr-FR" sz="2800" dirty="0" err="1" smtClean="0"/>
              <a:t>features</a:t>
            </a:r>
            <a:endParaRPr lang="fr-FR" sz="2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3739825"/>
            <a:ext cx="1081894" cy="108189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99100" y="4019162"/>
            <a:ext cx="200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Experiments</a:t>
            </a:r>
            <a:endParaRPr lang="fr-FR" sz="2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5082206"/>
            <a:ext cx="1081894" cy="108189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799099" y="5361543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</a:t>
            </a:r>
            <a:endParaRPr lang="fr-FR" sz="2800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99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Algorithms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" y="1192679"/>
            <a:ext cx="6015173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Algorithms</a:t>
            </a:r>
            <a:r>
              <a:rPr lang="fr-FR" sz="2400" dirty="0" smtClean="0"/>
              <a:t>: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Kernel</a:t>
            </a:r>
            <a:r>
              <a:rPr lang="fr-FR" sz="2000" dirty="0" smtClean="0"/>
              <a:t> Scan-B </a:t>
            </a:r>
            <a:r>
              <a:rPr lang="fr-FR" sz="1600" i="1" dirty="0" smtClean="0"/>
              <a:t>[Li 2015]</a:t>
            </a:r>
          </a:p>
          <a:p>
            <a:endParaRPr lang="fr-FR" sz="2000" i="1" dirty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NEWMA </a:t>
            </a:r>
            <a:r>
              <a:rPr lang="fr-FR" sz="2000" dirty="0" err="1" smtClean="0"/>
              <a:t>with</a:t>
            </a:r>
            <a:r>
              <a:rPr lang="fr-FR" sz="2000" dirty="0" smtClean="0"/>
              <a:t>: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742950" lvl="1" indent="-285750">
              <a:buFontTx/>
              <a:buChar char="-"/>
            </a:pPr>
            <a:r>
              <a:rPr lang="fr-FR" dirty="0" err="1" smtClean="0"/>
              <a:t>Classical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 Fourier </a:t>
            </a:r>
            <a:r>
              <a:rPr lang="fr-FR" dirty="0" err="1" smtClean="0"/>
              <a:t>Features</a:t>
            </a:r>
            <a:r>
              <a:rPr lang="fr-FR" dirty="0" smtClean="0"/>
              <a:t> (NEWMA-RF)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 smtClean="0"/>
              <a:t>« </a:t>
            </a:r>
            <a:r>
              <a:rPr lang="fr-FR" dirty="0" err="1" smtClean="0"/>
              <a:t>FastFood</a:t>
            </a:r>
            <a:r>
              <a:rPr lang="fr-FR" dirty="0" smtClean="0"/>
              <a:t> » 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</a:t>
            </a:r>
            <a:r>
              <a:rPr lang="fr-FR" sz="1400" i="1" dirty="0"/>
              <a:t>[Le 2013]</a:t>
            </a:r>
            <a:r>
              <a:rPr lang="fr-FR" dirty="0" smtClean="0"/>
              <a:t> (NEWMA-FF)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 err="1" smtClean="0"/>
              <a:t>Lighton’s</a:t>
            </a:r>
            <a:r>
              <a:rPr lang="fr-FR" dirty="0" smtClean="0"/>
              <a:t> </a:t>
            </a:r>
            <a:r>
              <a:rPr lang="fr-FR" b="1" dirty="0" smtClean="0"/>
              <a:t>Optical </a:t>
            </a:r>
            <a:r>
              <a:rPr lang="fr-FR" b="1" dirty="0" err="1" smtClean="0"/>
              <a:t>Random</a:t>
            </a:r>
            <a:r>
              <a:rPr lang="fr-FR" b="1" dirty="0" smtClean="0"/>
              <a:t> </a:t>
            </a:r>
            <a:r>
              <a:rPr lang="fr-FR" b="1" dirty="0" err="1" smtClean="0"/>
              <a:t>Features</a:t>
            </a:r>
            <a:r>
              <a:rPr lang="fr-FR" b="1" dirty="0" smtClean="0"/>
              <a:t> </a:t>
            </a:r>
            <a:r>
              <a:rPr lang="fr-FR" sz="1400" i="1" dirty="0" smtClean="0"/>
              <a:t>[</a:t>
            </a:r>
            <a:r>
              <a:rPr lang="fr-FR" sz="1400" i="1" dirty="0" err="1" smtClean="0"/>
              <a:t>Saade</a:t>
            </a:r>
            <a:r>
              <a:rPr lang="fr-FR" sz="1400" i="1" dirty="0" smtClean="0"/>
              <a:t> 2016]</a:t>
            </a:r>
            <a:endParaRPr lang="fr-FR" i="1" dirty="0" smtClean="0"/>
          </a:p>
          <a:p>
            <a:pPr lvl="1"/>
            <a:r>
              <a:rPr lang="fr-FR" sz="1400" i="1" dirty="0" smtClean="0"/>
              <a:t>	(</a:t>
            </a:r>
            <a:r>
              <a:rPr lang="fr-FR" sz="1400" i="1" dirty="0" err="1" smtClean="0"/>
              <a:t>coming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soon</a:t>
            </a:r>
            <a:r>
              <a:rPr lang="fr-FR" sz="1400" i="1" dirty="0" smtClean="0"/>
              <a:t>…)</a:t>
            </a:r>
            <a:endParaRPr lang="fr-FR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7574280" y="853440"/>
            <a:ext cx="1485900" cy="3962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974080" y="853440"/>
            <a:ext cx="1485900" cy="3962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974080" y="85344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Time (1 </a:t>
            </a:r>
            <a:r>
              <a:rPr lang="fr-FR" dirty="0" err="1" smtClean="0"/>
              <a:t>iter</a:t>
            </a:r>
            <a:r>
              <a:rPr lang="fr-FR" dirty="0" smtClean="0"/>
              <a:t>.)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574280" y="86144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Memory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93" y="1890170"/>
            <a:ext cx="685714" cy="2514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33" y="1905789"/>
            <a:ext cx="685714" cy="2514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70" y="3065768"/>
            <a:ext cx="721741" cy="25293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33" y="3067270"/>
            <a:ext cx="721741" cy="25293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120928" y="1308252"/>
            <a:ext cx="906704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i="1" dirty="0" err="1" smtClean="0"/>
              <a:t>Raw</a:t>
            </a:r>
            <a:r>
              <a:rPr lang="fr-FR" sz="1400" i="1" dirty="0" smtClean="0"/>
              <a:t> data</a:t>
            </a:r>
            <a:endParaRPr lang="fr-FR" sz="1400" i="1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7002780" y="1653540"/>
            <a:ext cx="120931" cy="16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027632" y="1648771"/>
            <a:ext cx="125768" cy="169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622281" y="2460850"/>
            <a:ext cx="1790392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i="1" dirty="0" smtClean="0"/>
              <a:t>Dense matrix of         </a:t>
            </a:r>
            <a:endParaRPr lang="fr-FR" sz="1400" i="1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6941820" y="2823152"/>
            <a:ext cx="120931" cy="16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966672" y="2818383"/>
            <a:ext cx="125768" cy="169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4" y="3640608"/>
            <a:ext cx="1134460" cy="2544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52" y="3642119"/>
            <a:ext cx="591692" cy="25444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83" y="4236573"/>
            <a:ext cx="493714" cy="25142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52" y="4236573"/>
            <a:ext cx="493714" cy="25142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09" y="2583286"/>
            <a:ext cx="211948" cy="16900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68" y="4433365"/>
            <a:ext cx="2913560" cy="197576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48" y="1099853"/>
            <a:ext cx="2006864" cy="1505148"/>
          </a:xfrm>
          <a:prstGeom prst="rect">
            <a:avLst/>
          </a:prstGeom>
        </p:spPr>
      </p:pic>
      <p:cxnSp>
        <p:nvCxnSpPr>
          <p:cNvPr id="27" name="Connecteur droit avec flèche 26"/>
          <p:cNvCxnSpPr>
            <a:stCxn id="34" idx="1"/>
          </p:cNvCxnSpPr>
          <p:nvPr/>
        </p:nvCxnSpPr>
        <p:spPr>
          <a:xfrm flipH="1">
            <a:off x="3815542" y="1449418"/>
            <a:ext cx="521715" cy="62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4203309" y="1713376"/>
            <a:ext cx="133948" cy="364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337257" y="989717"/>
            <a:ext cx="1545226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i="1" dirty="0" err="1" smtClean="0"/>
              <a:t>Compute</a:t>
            </a:r>
            <a:r>
              <a:rPr lang="fr-FR" sz="1200" i="1" dirty="0" smtClean="0"/>
              <a:t> MMD </a:t>
            </a:r>
            <a:r>
              <a:rPr lang="fr-FR" sz="1200" i="1" dirty="0" err="1" smtClean="0"/>
              <a:t>between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windows</a:t>
            </a:r>
            <a:r>
              <a:rPr lang="fr-FR" sz="1200" i="1" dirty="0" smtClean="0"/>
              <a:t> of </a:t>
            </a:r>
            <a:r>
              <a:rPr lang="fr-FR" sz="1200" i="1" dirty="0" err="1" smtClean="0"/>
              <a:t>old</a:t>
            </a:r>
            <a:r>
              <a:rPr lang="fr-FR" sz="1200" i="1" dirty="0" smtClean="0"/>
              <a:t> and </a:t>
            </a:r>
            <a:r>
              <a:rPr lang="fr-FR" sz="1200" i="1" dirty="0" err="1" smtClean="0"/>
              <a:t>recent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samples</a:t>
            </a:r>
            <a:endParaRPr lang="fr-FR" sz="12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577000" y="5205634"/>
            <a:ext cx="3362113" cy="8172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i="1" dirty="0" smtClean="0"/>
              <a:t>In practice, use of </a:t>
            </a:r>
            <a:r>
              <a:rPr lang="fr-FR" sz="1400" i="1" dirty="0" err="1" smtClean="0"/>
              <a:t>numerical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procedure</a:t>
            </a:r>
            <a:r>
              <a:rPr lang="fr-FR" sz="1400" i="1" dirty="0" smtClean="0"/>
              <a:t> to </a:t>
            </a:r>
            <a:r>
              <a:rPr lang="fr-FR" sz="1400" i="1" dirty="0" err="1" smtClean="0"/>
              <a:t>dynamically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adapt</a:t>
            </a:r>
            <a:r>
              <a:rPr lang="fr-FR" sz="1400" i="1" dirty="0" smtClean="0"/>
              <a:t> the </a:t>
            </a:r>
            <a:r>
              <a:rPr lang="fr-FR" sz="1400" i="1" dirty="0" err="1" smtClean="0"/>
              <a:t>threshold</a:t>
            </a:r>
            <a:r>
              <a:rPr lang="fr-FR" sz="1400" i="1" dirty="0" smtClean="0"/>
              <a:t>        (</a:t>
            </a:r>
            <a:r>
              <a:rPr lang="fr-FR" sz="1400" i="1" dirty="0" err="1" smtClean="0"/>
              <a:t>see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details</a:t>
            </a:r>
            <a:r>
              <a:rPr lang="fr-FR" sz="1400" i="1" dirty="0" smtClean="0"/>
              <a:t> in the </a:t>
            </a:r>
            <a:r>
              <a:rPr lang="fr-FR" sz="1400" i="1" dirty="0" err="1" smtClean="0"/>
              <a:t>paper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19" y="5562291"/>
            <a:ext cx="126498" cy="114005"/>
          </a:xfrm>
          <a:prstGeom prst="rect">
            <a:avLst/>
          </a:prstGeom>
        </p:spPr>
      </p:pic>
      <p:sp>
        <p:nvSpPr>
          <p:cNvPr id="3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11/15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3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7" grpId="0" animBg="1"/>
      <p:bldP spid="22" grpId="0" animBg="1"/>
      <p:bldP spid="3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Synthetic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09996" y="1352424"/>
            <a:ext cx="192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 of </a:t>
            </a:r>
            <a:r>
              <a:rPr lang="fr-FR" dirty="0" err="1" smtClean="0"/>
              <a:t>execution</a:t>
            </a:r>
            <a:r>
              <a:rPr lang="fr-FR" dirty="0"/>
              <a:t>:</a:t>
            </a: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64" y="945754"/>
            <a:ext cx="4764865" cy="2235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5" y="1650108"/>
            <a:ext cx="2971608" cy="24036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6" y="4061500"/>
            <a:ext cx="3113172" cy="24036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02" y="1633483"/>
            <a:ext cx="3032718" cy="24036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9" y="4044875"/>
            <a:ext cx="3017656" cy="240368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223887" y="1280776"/>
            <a:ext cx="46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</a:t>
            </a:r>
            <a:r>
              <a:rPr lang="fr-FR" sz="1600" i="1" dirty="0" smtClean="0"/>
              <a:t>(</a:t>
            </a:r>
            <a:r>
              <a:rPr lang="fr-FR" sz="1600" i="1" dirty="0" err="1" smtClean="0"/>
              <a:t>varying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threshold</a:t>
            </a:r>
            <a:r>
              <a:rPr lang="fr-FR" sz="1600" i="1" dirty="0" smtClean="0"/>
              <a:t>, </a:t>
            </a:r>
            <a:r>
              <a:rPr lang="fr-FR" sz="1600" b="1" i="1" dirty="0" err="1" smtClean="0"/>
              <a:t>lower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left</a:t>
            </a:r>
            <a:r>
              <a:rPr lang="fr-FR" sz="1600" b="1" i="1" dirty="0" smtClean="0"/>
              <a:t> best</a:t>
            </a:r>
            <a:r>
              <a:rPr lang="fr-FR" sz="1600" i="1" dirty="0" smtClean="0"/>
              <a:t>)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5323" y="860286"/>
            <a:ext cx="325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Data: GMM </a:t>
            </a:r>
            <a:r>
              <a:rPr lang="fr-FR" dirty="0" err="1" smtClean="0"/>
              <a:t>with</a:t>
            </a:r>
            <a:r>
              <a:rPr lang="fr-FR" dirty="0" smtClean="0"/>
              <a:t> 10 components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12/15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5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Voice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endParaRPr lang="fr-FR" dirty="0"/>
          </a:p>
        </p:txBody>
      </p:sp>
      <p:pic>
        <p:nvPicPr>
          <p:cNvPr id="5" name="t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4186" y="2193065"/>
            <a:ext cx="609600" cy="609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4" y="1068123"/>
            <a:ext cx="1809092" cy="9422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03" y="1066238"/>
            <a:ext cx="1262595" cy="9460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56056" y="1386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+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885336" y="1524000"/>
            <a:ext cx="19635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54" y="973822"/>
            <a:ext cx="2464029" cy="1642685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7271559" y="2711563"/>
            <a:ext cx="0" cy="435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96159" y="3240607"/>
            <a:ext cx="2150800" cy="3745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 smtClean="0"/>
              <a:t>Change point </a:t>
            </a:r>
            <a:r>
              <a:rPr lang="fr-FR" sz="1600" dirty="0" err="1" smtClean="0"/>
              <a:t>detection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041965" y="1617672"/>
            <a:ext cx="15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Short Time Fourier </a:t>
            </a:r>
            <a:r>
              <a:rPr lang="fr-FR" sz="1400" i="1" dirty="0" err="1" smtClean="0"/>
              <a:t>Transform</a:t>
            </a:r>
            <a:endParaRPr lang="fr-FR" sz="1400" i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3" y="3895937"/>
            <a:ext cx="3063704" cy="24036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95" y="3895936"/>
            <a:ext cx="2971609" cy="240368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3" y="3614955"/>
            <a:ext cx="4627272" cy="176025"/>
          </a:xfrm>
          <a:prstGeom prst="rect">
            <a:avLst/>
          </a:prstGeom>
        </p:spPr>
      </p:pic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13/15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75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Video</a:t>
            </a:r>
            <a:r>
              <a:rPr lang="fr-FR" dirty="0" smtClean="0"/>
              <a:t> monitoring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1233" y="960577"/>
            <a:ext cx="170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Apply</a:t>
            </a:r>
            <a:r>
              <a:rPr lang="fr-FR" dirty="0" smtClean="0"/>
              <a:t> NEWMA on </a:t>
            </a:r>
            <a:r>
              <a:rPr lang="fr-FR" dirty="0" err="1" smtClean="0"/>
              <a:t>each</a:t>
            </a:r>
            <a:r>
              <a:rPr lang="fr-FR" dirty="0" smtClean="0"/>
              <a:t> block of pixels:</a:t>
            </a:r>
            <a:endParaRPr lang="fr-FR" dirty="0"/>
          </a:p>
        </p:txBody>
      </p:sp>
      <p:pic>
        <p:nvPicPr>
          <p:cNvPr id="6" name="demo_parking_lot_cctv_C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9063" y="960577"/>
            <a:ext cx="6870023" cy="38643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1233" y="4157834"/>
            <a:ext cx="183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Real-time on a laptop, no GPU.</a:t>
            </a:r>
            <a:endParaRPr lang="fr-FR" sz="16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405204" y="5570803"/>
            <a:ext cx="307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</a:t>
            </a:r>
            <a:r>
              <a:rPr lang="fr-FR" dirty="0" err="1" smtClean="0"/>
              <a:t>need</a:t>
            </a:r>
            <a:r>
              <a:rPr lang="fr-FR" dirty="0" smtClean="0"/>
              <a:t> to record </a:t>
            </a:r>
            <a:r>
              <a:rPr lang="fr-FR" dirty="0" err="1" smtClean="0"/>
              <a:t>everything</a:t>
            </a:r>
            <a:r>
              <a:rPr lang="fr-FR" dirty="0" smtClean="0"/>
              <a:t> !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9" y="5112343"/>
            <a:ext cx="2407901" cy="1286252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14/15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41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1055063"/>
            <a:ext cx="1081894" cy="10818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2397444"/>
            <a:ext cx="1081894" cy="10818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9099" y="1334400"/>
            <a:ext cx="617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NEWMA: description &amp; basic </a:t>
            </a:r>
            <a:r>
              <a:rPr lang="fr-FR" sz="2800" dirty="0" err="1" smtClean="0"/>
              <a:t>properties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45005" y="2659054"/>
            <a:ext cx="550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Choice</a:t>
            </a:r>
            <a:r>
              <a:rPr lang="fr-FR" sz="2800" dirty="0" smtClean="0"/>
              <a:t> of </a:t>
            </a:r>
            <a:r>
              <a:rPr lang="fr-FR" sz="2800" dirty="0" err="1" smtClean="0"/>
              <a:t>mapping</a:t>
            </a:r>
            <a:r>
              <a:rPr lang="fr-FR" sz="2800" dirty="0" smtClean="0"/>
              <a:t>: </a:t>
            </a:r>
            <a:r>
              <a:rPr lang="fr-FR" sz="2800" dirty="0" err="1" smtClean="0"/>
              <a:t>random</a:t>
            </a:r>
            <a:r>
              <a:rPr lang="fr-FR" sz="2800" dirty="0" smtClean="0"/>
              <a:t> </a:t>
            </a:r>
            <a:r>
              <a:rPr lang="fr-FR" sz="2800" dirty="0" err="1" smtClean="0"/>
              <a:t>features</a:t>
            </a:r>
            <a:endParaRPr lang="fr-FR" sz="2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3739825"/>
            <a:ext cx="1081894" cy="108189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99100" y="4019162"/>
            <a:ext cx="200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Experiments</a:t>
            </a:r>
            <a:endParaRPr lang="fr-FR" sz="2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5082206"/>
            <a:ext cx="1081894" cy="108189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799099" y="5361543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</a:t>
            </a:r>
            <a:endParaRPr lang="fr-FR" sz="2800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9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91193" y="2727911"/>
            <a:ext cx="8829007" cy="3656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Change Point </a:t>
            </a:r>
            <a:r>
              <a:rPr lang="fr-FR" dirty="0" err="1" smtClean="0"/>
              <a:t>Detection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8066" y="1029304"/>
            <a:ext cx="587398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Goal:</a:t>
            </a:r>
          </a:p>
          <a:p>
            <a:pPr algn="ctr"/>
            <a:r>
              <a:rPr lang="fr-FR" sz="2400" i="1" dirty="0" err="1"/>
              <a:t>D</a:t>
            </a:r>
            <a:r>
              <a:rPr lang="fr-FR" sz="2400" i="1" dirty="0" err="1" smtClean="0"/>
              <a:t>etect</a:t>
            </a:r>
            <a:r>
              <a:rPr lang="fr-FR" sz="2400" i="1" dirty="0" smtClean="0"/>
              <a:t> « changes » in a </a:t>
            </a:r>
            <a:r>
              <a:rPr lang="fr-FR" sz="2400" b="1" i="1" dirty="0" err="1" smtClean="0"/>
              <a:t>multivariate</a:t>
            </a:r>
            <a:r>
              <a:rPr lang="fr-FR" sz="2400" i="1" dirty="0" smtClean="0"/>
              <a:t> time </a:t>
            </a:r>
            <a:r>
              <a:rPr lang="fr-FR" sz="2400" i="1" dirty="0" err="1" smtClean="0"/>
              <a:t>series</a:t>
            </a:r>
            <a:r>
              <a:rPr lang="fr-FR" sz="2400" i="1" dirty="0" smtClean="0"/>
              <a:t> in an </a:t>
            </a:r>
            <a:r>
              <a:rPr lang="fr-FR" sz="2400" b="1" i="1" dirty="0" smtClean="0"/>
              <a:t>online </a:t>
            </a:r>
            <a:r>
              <a:rPr lang="fr-FR" sz="2400" i="1" dirty="0" err="1" smtClean="0"/>
              <a:t>fashion</a:t>
            </a:r>
            <a:r>
              <a:rPr lang="fr-FR" sz="2400" i="1" dirty="0" smtClean="0"/>
              <a:t>.</a:t>
            </a:r>
            <a:endParaRPr lang="fr-FR" sz="24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38" y="929550"/>
            <a:ext cx="2913560" cy="1663883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7589520" y="1862050"/>
            <a:ext cx="473826" cy="766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322619" y="2628158"/>
            <a:ext cx="14309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Change point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79" y="3273844"/>
            <a:ext cx="995800" cy="290846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49" y="4039356"/>
            <a:ext cx="2407901" cy="135444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91193" y="2727910"/>
            <a:ext cx="3361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Long</a:t>
            </a:r>
            <a:r>
              <a:rPr lang="fr-FR" sz="2000" dirty="0" smtClean="0"/>
              <a:t> </a:t>
            </a:r>
            <a:r>
              <a:rPr lang="fr-FR" sz="2000" dirty="0" err="1" smtClean="0"/>
              <a:t>history</a:t>
            </a:r>
            <a:r>
              <a:rPr lang="fr-FR" sz="2000" dirty="0" smtClean="0"/>
              <a:t> of applications in: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973932" y="3221907"/>
            <a:ext cx="140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Brain </a:t>
            </a:r>
            <a:r>
              <a:rPr lang="fr-FR" sz="1600" i="1" dirty="0" err="1" smtClean="0"/>
              <a:t>activity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detection</a:t>
            </a:r>
            <a:endParaRPr lang="fr-FR" sz="16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470952" y="5550089"/>
            <a:ext cx="1620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Seismic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detection</a:t>
            </a:r>
            <a:endParaRPr lang="fr-FR" sz="1600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019550" y="6048656"/>
            <a:ext cx="501342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 err="1" smtClean="0"/>
              <a:t>Basseville</a:t>
            </a:r>
            <a:r>
              <a:rPr lang="fr-FR" sz="1600" dirty="0" smtClean="0"/>
              <a:t>, </a:t>
            </a:r>
            <a:r>
              <a:rPr lang="fr-FR" sz="1600" dirty="0" err="1" smtClean="0"/>
              <a:t>Tartakovsky</a:t>
            </a:r>
            <a:r>
              <a:rPr lang="fr-FR" sz="1600" dirty="0"/>
              <a:t>.</a:t>
            </a:r>
            <a:r>
              <a:rPr lang="fr-FR" sz="1600" dirty="0" smtClean="0"/>
              <a:t> </a:t>
            </a:r>
            <a:r>
              <a:rPr lang="fr-FR" sz="1600" i="1" dirty="0" err="1"/>
              <a:t>Detection</a:t>
            </a:r>
            <a:r>
              <a:rPr lang="fr-FR" sz="1600" i="1" dirty="0"/>
              <a:t> of abrupt </a:t>
            </a:r>
            <a:r>
              <a:rPr lang="fr-FR" sz="1600" i="1" dirty="0" smtClean="0"/>
              <a:t>changes. </a:t>
            </a:r>
            <a:r>
              <a:rPr lang="fr-FR" sz="1600" dirty="0" smtClean="0"/>
              <a:t>1993</a:t>
            </a:r>
            <a:endParaRPr lang="fr-FR" sz="16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48" y="3033827"/>
            <a:ext cx="1795575" cy="119054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929691" y="4234561"/>
            <a:ext cx="1680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Network intrusion</a:t>
            </a:r>
            <a:endParaRPr lang="fr-FR" sz="1600" i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6" y="3264056"/>
            <a:ext cx="2427967" cy="162066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65396" y="4978301"/>
            <a:ext cx="242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Fault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detection</a:t>
            </a:r>
            <a:r>
              <a:rPr lang="fr-FR" sz="1600" i="1" dirty="0" smtClean="0"/>
              <a:t> in engineering </a:t>
            </a:r>
            <a:r>
              <a:rPr lang="fr-FR" sz="1600" i="1" dirty="0" err="1" smtClean="0"/>
              <a:t>systems</a:t>
            </a:r>
            <a:endParaRPr lang="fr-FR" sz="1600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786190" y="5630719"/>
            <a:ext cx="1967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Epidemic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outbreaks</a:t>
            </a:r>
            <a:r>
              <a:rPr lang="fr-FR" sz="1600" i="1" dirty="0" smtClean="0"/>
              <a:t>…</a:t>
            </a:r>
            <a:endParaRPr lang="fr-FR" sz="16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28" y="4490820"/>
            <a:ext cx="1809092" cy="1206062"/>
          </a:xfrm>
          <a:prstGeom prst="rect">
            <a:avLst/>
          </a:prstGeom>
        </p:spPr>
      </p:pic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1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 animBg="1"/>
      <p:bldP spid="2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Conclusion, </a:t>
            </a:r>
            <a:r>
              <a:rPr lang="fr-FR" dirty="0" err="1" smtClean="0"/>
              <a:t>outlooks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Introduced</a:t>
            </a:r>
            <a:r>
              <a:rPr lang="fr-FR" sz="2400" dirty="0" smtClean="0"/>
              <a:t> « No </a:t>
            </a:r>
            <a:r>
              <a:rPr lang="fr-FR" sz="2400" dirty="0" err="1" smtClean="0"/>
              <a:t>prior</a:t>
            </a:r>
            <a:r>
              <a:rPr lang="fr-FR" sz="2400" dirty="0" smtClean="0"/>
              <a:t> </a:t>
            </a:r>
            <a:r>
              <a:rPr lang="fr-FR" sz="2400" dirty="0" err="1" smtClean="0"/>
              <a:t>knowledge</a:t>
            </a:r>
            <a:r>
              <a:rPr lang="fr-FR" sz="2400" dirty="0" smtClean="0"/>
              <a:t> »-EWMA:</a:t>
            </a:r>
          </a:p>
          <a:p>
            <a:pPr lvl="1"/>
            <a:r>
              <a:rPr lang="fr-FR" sz="2000" b="1" dirty="0" smtClean="0"/>
              <a:t>Simple</a:t>
            </a:r>
            <a:r>
              <a:rPr lang="fr-FR" sz="2000" dirty="0" smtClean="0"/>
              <a:t> but </a:t>
            </a:r>
            <a:r>
              <a:rPr lang="fr-FR" sz="2000" b="1" dirty="0" err="1" smtClean="0"/>
              <a:t>novel</a:t>
            </a:r>
            <a:r>
              <a:rPr lang="fr-FR" sz="2000" dirty="0" smtClean="0"/>
              <a:t> </a:t>
            </a:r>
            <a:r>
              <a:rPr lang="fr-FR" sz="2000" dirty="0" err="1" smtClean="0"/>
              <a:t>idea</a:t>
            </a:r>
            <a:r>
              <a:rPr lang="fr-FR" sz="2000" dirty="0" smtClean="0"/>
              <a:t> </a:t>
            </a:r>
            <a:r>
              <a:rPr lang="fr-FR" sz="2000" dirty="0" err="1" smtClean="0"/>
              <a:t>inspired</a:t>
            </a:r>
            <a:r>
              <a:rPr lang="fr-FR" sz="2000" dirty="0" smtClean="0"/>
              <a:t> by </a:t>
            </a:r>
            <a:r>
              <a:rPr lang="fr-FR" sz="2000" dirty="0" err="1" smtClean="0"/>
              <a:t>existing</a:t>
            </a:r>
            <a:r>
              <a:rPr lang="fr-FR" sz="2000" dirty="0" smtClean="0"/>
              <a:t> </a:t>
            </a:r>
            <a:r>
              <a:rPr lang="fr-FR" sz="2000" dirty="0" err="1" smtClean="0"/>
              <a:t>methods</a:t>
            </a:r>
            <a:r>
              <a:rPr lang="fr-FR" sz="2000" dirty="0" smtClean="0"/>
              <a:t> (EWMA and Scan </a:t>
            </a:r>
            <a:r>
              <a:rPr lang="fr-FR" sz="2000" dirty="0" err="1" smtClean="0"/>
              <a:t>algorithm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Compare </a:t>
            </a:r>
            <a:r>
              <a:rPr lang="fr-FR" sz="2000" b="1" dirty="0" err="1" smtClean="0"/>
              <a:t>old</a:t>
            </a:r>
            <a:r>
              <a:rPr lang="fr-FR" sz="2000" dirty="0" smtClean="0"/>
              <a:t> and </a:t>
            </a:r>
            <a:r>
              <a:rPr lang="fr-FR" sz="2000" b="1" dirty="0" err="1" smtClean="0"/>
              <a:t>recent</a:t>
            </a:r>
            <a:r>
              <a:rPr lang="fr-FR" sz="2000" dirty="0" smtClean="0"/>
              <a:t> </a:t>
            </a:r>
            <a:r>
              <a:rPr lang="fr-FR" sz="2000" dirty="0" err="1" smtClean="0"/>
              <a:t>samples</a:t>
            </a:r>
            <a:r>
              <a:rPr lang="fr-FR" sz="2000" dirty="0" smtClean="0"/>
              <a:t> </a:t>
            </a:r>
            <a:r>
              <a:rPr lang="fr-FR" sz="2000" i="1" dirty="0" err="1" smtClean="0"/>
              <a:t>without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storing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them</a:t>
            </a:r>
            <a:r>
              <a:rPr lang="fr-FR" sz="2000" i="1" dirty="0" smtClean="0"/>
              <a:t> in memory</a:t>
            </a:r>
          </a:p>
          <a:p>
            <a:pPr lvl="1"/>
            <a:r>
              <a:rPr lang="fr-FR" sz="2000" dirty="0" err="1" smtClean="0"/>
              <a:t>Faster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dirty="0" err="1" smtClean="0"/>
              <a:t>existing</a:t>
            </a:r>
            <a:r>
              <a:rPr lang="fr-FR" sz="2000" dirty="0" smtClean="0"/>
              <a:t> non-</a:t>
            </a:r>
            <a:r>
              <a:rPr lang="fr-FR" sz="2000" dirty="0" err="1" smtClean="0"/>
              <a:t>parametric</a:t>
            </a:r>
            <a:r>
              <a:rPr lang="fr-FR" sz="2000" dirty="0" smtClean="0"/>
              <a:t> </a:t>
            </a:r>
            <a:r>
              <a:rPr lang="fr-FR" sz="2000" dirty="0" err="1" smtClean="0"/>
              <a:t>methods</a:t>
            </a:r>
            <a:endParaRPr lang="fr-FR" sz="2000" dirty="0" smtClean="0"/>
          </a:p>
          <a:p>
            <a:r>
              <a:rPr lang="fr-FR" sz="2400" dirty="0" smtClean="0"/>
              <a:t>Addition of </a:t>
            </a:r>
            <a:r>
              <a:rPr lang="fr-FR" sz="2400" dirty="0" err="1" smtClean="0"/>
              <a:t>Random</a:t>
            </a:r>
            <a:r>
              <a:rPr lang="fr-FR" sz="2400" dirty="0" smtClean="0"/>
              <a:t> </a:t>
            </a:r>
            <a:r>
              <a:rPr lang="fr-FR" sz="2400" dirty="0" err="1" smtClean="0"/>
              <a:t>Features</a:t>
            </a:r>
            <a:r>
              <a:rPr lang="fr-FR" sz="2400" dirty="0" smtClean="0"/>
              <a:t> to use the MMD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distributions</a:t>
            </a:r>
          </a:p>
          <a:p>
            <a:pPr lvl="1"/>
            <a:r>
              <a:rPr lang="fr-FR" sz="2000" dirty="0" err="1" smtClean="0"/>
              <a:t>Fast</a:t>
            </a:r>
            <a:r>
              <a:rPr lang="fr-FR" sz="2000" dirty="0" smtClean="0"/>
              <a:t> </a:t>
            </a:r>
            <a:r>
              <a:rPr lang="fr-FR" sz="2000" dirty="0" err="1" smtClean="0"/>
              <a:t>random</a:t>
            </a:r>
            <a:r>
              <a:rPr lang="fr-FR" sz="2000" dirty="0" smtClean="0"/>
              <a:t> </a:t>
            </a:r>
            <a:r>
              <a:rPr lang="fr-FR" sz="2000" dirty="0" err="1" smtClean="0"/>
              <a:t>features</a:t>
            </a:r>
            <a:r>
              <a:rPr lang="fr-FR" sz="2000" dirty="0" smtClean="0"/>
              <a:t> for </a:t>
            </a:r>
            <a:r>
              <a:rPr lang="fr-FR" sz="2000" dirty="0" err="1" smtClean="0"/>
              <a:t>sublinear</a:t>
            </a:r>
            <a:r>
              <a:rPr lang="fr-FR" sz="2000" dirty="0" smtClean="0"/>
              <a:t> </a:t>
            </a:r>
            <a:r>
              <a:rPr lang="fr-FR" sz="2000" dirty="0" err="1" smtClean="0"/>
              <a:t>cost</a:t>
            </a:r>
            <a:r>
              <a:rPr lang="fr-FR" sz="2000" dirty="0" smtClean="0"/>
              <a:t> in dimension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Outlooks</a:t>
            </a:r>
            <a:r>
              <a:rPr lang="fr-FR" sz="2400" dirty="0" smtClean="0"/>
              <a:t>:</a:t>
            </a:r>
          </a:p>
          <a:p>
            <a:pPr lvl="1"/>
            <a:r>
              <a:rPr lang="fr-FR" sz="2000" dirty="0" smtClean="0"/>
              <a:t>Optical </a:t>
            </a:r>
            <a:r>
              <a:rPr lang="fr-FR" sz="2000" dirty="0" err="1" smtClean="0"/>
              <a:t>Random</a:t>
            </a:r>
            <a:r>
              <a:rPr lang="fr-FR" sz="2000" dirty="0" smtClean="0"/>
              <a:t> </a:t>
            </a:r>
            <a:r>
              <a:rPr lang="fr-FR" sz="2000" dirty="0" err="1" smtClean="0"/>
              <a:t>Features</a:t>
            </a:r>
            <a:r>
              <a:rPr lang="fr-FR" sz="2000" dirty="0" smtClean="0"/>
              <a:t> (</a:t>
            </a:r>
            <a:r>
              <a:rPr lang="fr-FR" sz="2000" dirty="0" err="1" smtClean="0"/>
              <a:t>very</a:t>
            </a:r>
            <a:r>
              <a:rPr lang="fr-FR" sz="2000" dirty="0" smtClean="0"/>
              <a:t> </a:t>
            </a:r>
            <a:r>
              <a:rPr lang="fr-FR" sz="2000" dirty="0" err="1" smtClean="0"/>
              <a:t>soon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Application to </a:t>
            </a:r>
            <a:r>
              <a:rPr lang="fr-FR" sz="2000" dirty="0" err="1" smtClean="0"/>
              <a:t>other</a:t>
            </a:r>
            <a:r>
              <a:rPr lang="fr-FR" sz="2000" dirty="0" smtClean="0"/>
              <a:t> type of data: graph…</a:t>
            </a:r>
          </a:p>
          <a:p>
            <a:pPr lvl="1"/>
            <a:r>
              <a:rPr lang="fr-FR" sz="2000" dirty="0" smtClean="0"/>
              <a:t>Non-</a:t>
            </a:r>
            <a:r>
              <a:rPr lang="fr-FR" sz="2000" dirty="0" err="1" smtClean="0"/>
              <a:t>iid</a:t>
            </a:r>
            <a:r>
              <a:rPr lang="fr-FR" sz="2000" dirty="0" smtClean="0"/>
              <a:t> data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55" y="4184551"/>
            <a:ext cx="2799851" cy="1873986"/>
          </a:xfrm>
          <a:prstGeom prst="rect">
            <a:avLst/>
          </a:prstGeom>
        </p:spPr>
      </p:pic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15/15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7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5972" y="1443892"/>
            <a:ext cx="8423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Keriven, Garreau, Poli. </a:t>
            </a:r>
            <a:r>
              <a:rPr lang="fr-FR" b="1" dirty="0" smtClean="0"/>
              <a:t>NEWMA: a new </a:t>
            </a:r>
            <a:r>
              <a:rPr lang="fr-FR" b="1" dirty="0" err="1" smtClean="0"/>
              <a:t>method</a:t>
            </a:r>
            <a:r>
              <a:rPr lang="fr-FR" b="1" dirty="0" smtClean="0"/>
              <a:t> for </a:t>
            </a:r>
            <a:r>
              <a:rPr lang="fr-FR" b="1" dirty="0" err="1" smtClean="0"/>
              <a:t>scalable</a:t>
            </a:r>
            <a:r>
              <a:rPr lang="fr-FR" b="1" dirty="0" smtClean="0"/>
              <a:t> model-free online change-point </a:t>
            </a:r>
            <a:r>
              <a:rPr lang="fr-FR" b="1" dirty="0" err="1" smtClean="0"/>
              <a:t>detection</a:t>
            </a:r>
            <a:r>
              <a:rPr lang="fr-FR" dirty="0" smtClean="0"/>
              <a:t>. </a:t>
            </a:r>
            <a:r>
              <a:rPr lang="fr-FR" dirty="0" err="1" smtClean="0"/>
              <a:t>Submitted</a:t>
            </a:r>
            <a:r>
              <a:rPr lang="fr-FR" dirty="0"/>
              <a:t>. </a:t>
            </a:r>
            <a:r>
              <a:rPr lang="fr-FR" i="1" dirty="0" smtClean="0"/>
              <a:t>arXiv:1805.08061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i="1" dirty="0" smtClean="0"/>
              <a:t>Code</a:t>
            </a:r>
            <a:r>
              <a:rPr lang="fr-FR" dirty="0" smtClean="0"/>
              <a:t>: github.com/</a:t>
            </a:r>
            <a:r>
              <a:rPr lang="fr-FR" dirty="0" err="1" smtClean="0"/>
              <a:t>lightonai</a:t>
            </a:r>
            <a:r>
              <a:rPr lang="fr-FR" dirty="0" smtClean="0"/>
              <a:t>/</a:t>
            </a:r>
            <a:r>
              <a:rPr lang="fr-FR" dirty="0" err="1" smtClean="0"/>
              <a:t>newma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16" y="2928247"/>
            <a:ext cx="2908461" cy="2908461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18386" y="4533525"/>
            <a:ext cx="5009235" cy="184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7069" y="4130442"/>
            <a:ext cx="3696282" cy="2245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018386" y="804647"/>
            <a:ext cx="5009235" cy="3652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7068" y="1324503"/>
            <a:ext cx="3696282" cy="2728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Modern challenge: </a:t>
            </a:r>
            <a:r>
              <a:rPr lang="fr-FR" dirty="0" err="1" smtClean="0"/>
              <a:t>scalability</a:t>
            </a:r>
            <a:r>
              <a:rPr lang="fr-FR" dirty="0" smtClean="0"/>
              <a:t>, sensitive data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8" y="1402468"/>
            <a:ext cx="3387819" cy="22675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7068" y="804647"/>
            <a:ext cx="36962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Modern data ?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16467" y="3683537"/>
            <a:ext cx="338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Heavy in memory</a:t>
            </a:r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4033553" y="3930101"/>
            <a:ext cx="499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Sensitive, </a:t>
            </a:r>
            <a:r>
              <a:rPr lang="fr-FR" i="1" dirty="0" err="1" smtClean="0"/>
              <a:t>collected</a:t>
            </a:r>
            <a:r>
              <a:rPr lang="fr-FR" i="1" dirty="0" smtClean="0"/>
              <a:t> by </a:t>
            </a:r>
            <a:r>
              <a:rPr lang="fr-FR" i="1" dirty="0" err="1" smtClean="0"/>
              <a:t>personal</a:t>
            </a:r>
            <a:r>
              <a:rPr lang="fr-FR" i="1" dirty="0" smtClean="0"/>
              <a:t> </a:t>
            </a:r>
            <a:r>
              <a:rPr lang="fr-FR" i="1" dirty="0" err="1" smtClean="0"/>
              <a:t>devices</a:t>
            </a:r>
            <a:endParaRPr lang="fr-FR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018387" y="4569713"/>
            <a:ext cx="5009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Need</a:t>
            </a:r>
            <a:r>
              <a:rPr lang="fr-FR" b="1" dirty="0" smtClean="0"/>
              <a:t> for </a:t>
            </a:r>
            <a:r>
              <a:rPr lang="fr-FR" b="1" dirty="0" err="1" smtClean="0"/>
              <a:t>methods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:</a:t>
            </a:r>
          </a:p>
          <a:p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Are </a:t>
            </a:r>
            <a:r>
              <a:rPr lang="fr-FR" b="1" dirty="0" smtClean="0"/>
              <a:t>light</a:t>
            </a:r>
            <a:r>
              <a:rPr lang="fr-FR" dirty="0" smtClean="0"/>
              <a:t> and </a:t>
            </a:r>
            <a:r>
              <a:rPr lang="fr-FR" b="1" dirty="0" err="1" smtClean="0"/>
              <a:t>fast</a:t>
            </a:r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C00000"/>
                </a:solidFill>
              </a:rPr>
              <a:t>Do not </a:t>
            </a:r>
            <a:r>
              <a:rPr lang="fr-FR" b="1" dirty="0" smtClean="0">
                <a:solidFill>
                  <a:srgbClr val="C00000"/>
                </a:solidFill>
              </a:rPr>
              <a:t>store </a:t>
            </a:r>
            <a:r>
              <a:rPr lang="fr-FR" b="1" dirty="0" err="1" smtClean="0">
                <a:solidFill>
                  <a:srgbClr val="C00000"/>
                </a:solidFill>
              </a:rPr>
              <a:t>raw</a:t>
            </a:r>
            <a:r>
              <a:rPr lang="fr-FR" b="1" dirty="0" smtClean="0">
                <a:solidFill>
                  <a:srgbClr val="C00000"/>
                </a:solidFill>
              </a:rPr>
              <a:t> data </a:t>
            </a:r>
            <a:r>
              <a:rPr lang="fr-FR" b="1" i="1" dirty="0" smtClean="0">
                <a:solidFill>
                  <a:srgbClr val="C00000"/>
                </a:solidFill>
              </a:rPr>
              <a:t>(« </a:t>
            </a:r>
            <a:r>
              <a:rPr lang="fr-FR" b="1" i="1" dirty="0" err="1" smtClean="0">
                <a:solidFill>
                  <a:srgbClr val="C00000"/>
                </a:solidFill>
              </a:rPr>
              <a:t>truly</a:t>
            </a:r>
            <a:r>
              <a:rPr lang="fr-FR" b="1" i="1" dirty="0" smtClean="0">
                <a:solidFill>
                  <a:srgbClr val="C00000"/>
                </a:solidFill>
              </a:rPr>
              <a:t> » online)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on </a:t>
            </a:r>
            <a:r>
              <a:rPr lang="fr-FR" dirty="0" err="1" smtClean="0"/>
              <a:t>embedded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b="1" dirty="0" err="1" smtClean="0"/>
              <a:t>low</a:t>
            </a:r>
            <a:r>
              <a:rPr lang="fr-FR" b="1" dirty="0" smtClean="0"/>
              <a:t> power and memory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6" y="4245340"/>
            <a:ext cx="2985040" cy="169712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34022" y="5953818"/>
            <a:ext cx="108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Real-time</a:t>
            </a:r>
            <a:endParaRPr lang="fr-FR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14" y="2288028"/>
            <a:ext cx="1857868" cy="1652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60" y="931277"/>
            <a:ext cx="2913560" cy="1638877"/>
          </a:xfrm>
          <a:prstGeom prst="rect">
            <a:avLst/>
          </a:prstGeom>
        </p:spPr>
      </p:pic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</a:t>
            </a:r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8065" y="929550"/>
            <a:ext cx="8952808" cy="54476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Time </a:t>
            </a:r>
            <a:r>
              <a:rPr lang="fr-FR" sz="2400" dirty="0" err="1" smtClean="0"/>
              <a:t>series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Goal</a:t>
            </a:r>
            <a:r>
              <a:rPr lang="fr-FR" sz="2400" dirty="0" smtClean="0"/>
              <a:t>: </a:t>
            </a:r>
            <a:r>
              <a:rPr lang="fr-FR" sz="2400" dirty="0" err="1" smtClean="0"/>
              <a:t>detect</a:t>
            </a:r>
            <a:r>
              <a:rPr lang="fr-FR" sz="2400" dirty="0" smtClean="0"/>
              <a:t> changes in 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quantity</a:t>
            </a:r>
            <a:r>
              <a:rPr lang="fr-FR" sz="2400" dirty="0" smtClean="0"/>
              <a:t>                </a:t>
            </a:r>
            <a:r>
              <a:rPr lang="fr-FR" sz="2400" dirty="0" err="1" smtClean="0"/>
              <a:t>where</a:t>
            </a:r>
            <a:endParaRPr lang="fr-FR" sz="2400" dirty="0" smtClean="0"/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 smtClean="0"/>
              <a:t>Examples</a:t>
            </a:r>
            <a:r>
              <a:rPr lang="fr-FR" sz="2400" dirty="0" smtClean="0"/>
              <a:t>:</a:t>
            </a:r>
          </a:p>
          <a:p>
            <a:pPr lvl="1"/>
            <a:endParaRPr lang="fr-FR" sz="2000" dirty="0"/>
          </a:p>
          <a:p>
            <a:pPr marL="742950" lvl="1" indent="-285750">
              <a:buFontTx/>
              <a:buChar char="-"/>
            </a:pPr>
            <a:r>
              <a:rPr lang="fr-FR" sz="2000" dirty="0" err="1" smtClean="0"/>
              <a:t>Mean</a:t>
            </a:r>
            <a:r>
              <a:rPr lang="fr-FR" sz="2000" dirty="0" smtClean="0"/>
              <a:t>:</a:t>
            </a:r>
          </a:p>
          <a:p>
            <a:pPr lvl="1"/>
            <a:endParaRPr lang="fr-FR" sz="2000" dirty="0"/>
          </a:p>
          <a:p>
            <a:pPr marL="742950" lvl="1" indent="-285750">
              <a:buFontTx/>
              <a:buChar char="-"/>
            </a:pPr>
            <a:r>
              <a:rPr lang="fr-FR" sz="2000" dirty="0" smtClean="0"/>
              <a:t>Moment of </a:t>
            </a:r>
            <a:r>
              <a:rPr lang="fr-FR" sz="2000" dirty="0" err="1" smtClean="0"/>
              <a:t>order</a:t>
            </a:r>
            <a:r>
              <a:rPr lang="fr-FR" sz="2000" dirty="0" smtClean="0"/>
              <a:t>      :</a:t>
            </a:r>
          </a:p>
          <a:p>
            <a:pPr lvl="1"/>
            <a:endParaRPr lang="fr-FR" sz="2000" dirty="0"/>
          </a:p>
          <a:p>
            <a:pPr marL="742950" lvl="1" indent="-285750">
              <a:buFontTx/>
              <a:buChar char="-"/>
            </a:pPr>
            <a:r>
              <a:rPr lang="fr-FR" sz="2000" dirty="0" err="1" smtClean="0"/>
              <a:t>Histogram</a:t>
            </a:r>
            <a:r>
              <a:rPr lang="fr-FR" sz="2000" dirty="0" smtClean="0"/>
              <a:t>:</a:t>
            </a:r>
          </a:p>
          <a:p>
            <a:pPr lvl="1"/>
            <a:endParaRPr lang="fr-FR" sz="2000" dirty="0"/>
          </a:p>
          <a:p>
            <a:pPr marL="742950" lvl="1" indent="-285750">
              <a:buFontTx/>
              <a:buChar char="-"/>
            </a:pPr>
            <a:r>
              <a:rPr lang="fr-FR" sz="2000" i="1" dirty="0" err="1" smtClean="0"/>
              <a:t>Coming</a:t>
            </a:r>
            <a:r>
              <a:rPr lang="fr-FR" sz="2000" dirty="0" smtClean="0"/>
              <a:t>: </a:t>
            </a:r>
            <a:r>
              <a:rPr lang="fr-FR" sz="2000" dirty="0" err="1" smtClean="0"/>
              <a:t>random</a:t>
            </a:r>
            <a:r>
              <a:rPr lang="fr-FR" sz="2000" dirty="0" smtClean="0"/>
              <a:t> </a:t>
            </a:r>
            <a:r>
              <a:rPr lang="fr-FR" sz="2000" dirty="0" err="1" smtClean="0"/>
              <a:t>nonlinearities</a:t>
            </a:r>
            <a:r>
              <a:rPr lang="fr-FR" sz="2000" dirty="0" smtClean="0"/>
              <a:t>…</a:t>
            </a:r>
          </a:p>
          <a:p>
            <a:pPr marL="742950" lvl="1" indent="-285750">
              <a:buFontTx/>
              <a:buChar char="-"/>
            </a:pP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Framework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97" y="1325725"/>
            <a:ext cx="2014602" cy="3703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36" y="2100126"/>
            <a:ext cx="904573" cy="3346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69" y="2073279"/>
            <a:ext cx="1717878" cy="3001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38" y="3875844"/>
            <a:ext cx="1096228" cy="2765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54" y="1382506"/>
            <a:ext cx="1454218" cy="2924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35" y="4479675"/>
            <a:ext cx="127391" cy="1961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44" y="4149816"/>
            <a:ext cx="2014838" cy="135759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35" y="2582839"/>
            <a:ext cx="2014838" cy="13575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56" y="2582838"/>
            <a:ext cx="2068711" cy="135759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98" y="4438526"/>
            <a:ext cx="1392915" cy="30339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97" y="5111434"/>
            <a:ext cx="2130438" cy="306743"/>
          </a:xfrm>
          <a:prstGeom prst="rect">
            <a:avLst/>
          </a:prstGeom>
        </p:spPr>
      </p:pic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3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5301477" y="914398"/>
            <a:ext cx="3766324" cy="5334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5301477" y="914399"/>
            <a:ext cx="37663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Non-</a:t>
            </a:r>
            <a:r>
              <a:rPr lang="fr-FR" b="1" i="1" dirty="0" err="1" smtClean="0"/>
              <a:t>parametric</a:t>
            </a:r>
            <a:r>
              <a:rPr lang="fr-FR" b="1" i="1" dirty="0" smtClean="0"/>
              <a:t>: </a:t>
            </a:r>
            <a:r>
              <a:rPr lang="fr-FR" i="1" dirty="0" smtClean="0"/>
              <a:t>« model-free »</a:t>
            </a:r>
            <a:endParaRPr lang="fr-FR" i="1" dirty="0"/>
          </a:p>
        </p:txBody>
      </p:sp>
      <p:sp>
        <p:nvSpPr>
          <p:cNvPr id="5" name="Rectangle 4"/>
          <p:cNvSpPr/>
          <p:nvPr/>
        </p:nvSpPr>
        <p:spPr>
          <a:xfrm>
            <a:off x="74815" y="914398"/>
            <a:ext cx="5157585" cy="5334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815" y="914399"/>
            <a:ext cx="51575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err="1" smtClean="0"/>
              <a:t>Parametric</a:t>
            </a:r>
            <a:r>
              <a:rPr lang="fr-FR" i="1" dirty="0" smtClean="0"/>
              <a:t>: </a:t>
            </a:r>
            <a:r>
              <a:rPr lang="fr-FR" i="1" dirty="0" err="1" smtClean="0"/>
              <a:t>knowledge</a:t>
            </a:r>
            <a:r>
              <a:rPr lang="fr-FR" i="1" dirty="0" smtClean="0"/>
              <a:t> of « normal »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4814" y="1310039"/>
            <a:ext cx="51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Moving</a:t>
            </a:r>
            <a:r>
              <a:rPr lang="fr-FR" b="1" dirty="0" smtClean="0"/>
              <a:t> </a:t>
            </a:r>
            <a:r>
              <a:rPr lang="fr-FR" b="1" dirty="0" err="1" smtClean="0"/>
              <a:t>Average</a:t>
            </a:r>
            <a:r>
              <a:rPr lang="fr-FR" b="1" dirty="0" smtClean="0"/>
              <a:t> (MA)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20770" y="2929215"/>
            <a:ext cx="3008922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Prior </a:t>
            </a:r>
            <a:r>
              <a:rPr lang="fr-FR" dirty="0" err="1" smtClean="0"/>
              <a:t>knowledge</a:t>
            </a:r>
            <a:endParaRPr lang="fr-FR" dirty="0" smtClean="0"/>
          </a:p>
          <a:p>
            <a:r>
              <a:rPr lang="fr-FR" dirty="0" smtClean="0"/>
              <a:t>Store </a:t>
            </a:r>
            <a:r>
              <a:rPr lang="fr-FR" dirty="0" err="1" smtClean="0"/>
              <a:t>raw</a:t>
            </a:r>
            <a:r>
              <a:rPr lang="fr-FR" dirty="0" smtClean="0"/>
              <a:t> data</a:t>
            </a:r>
            <a:r>
              <a:rPr lang="fr-FR" sz="1600" i="1" dirty="0" smtClean="0"/>
              <a:t>          </a:t>
            </a:r>
            <a:endParaRPr lang="fr-FR" i="1" dirty="0"/>
          </a:p>
        </p:txBody>
      </p:sp>
      <p:sp>
        <p:nvSpPr>
          <p:cNvPr id="40" name="Rectangle 39"/>
          <p:cNvSpPr/>
          <p:nvPr/>
        </p:nvSpPr>
        <p:spPr>
          <a:xfrm>
            <a:off x="120771" y="1736697"/>
            <a:ext cx="2821152" cy="103567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" y="1816035"/>
            <a:ext cx="2575238" cy="3367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6" y="2355453"/>
            <a:ext cx="1590705" cy="27992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849627" y="232264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Alarm</a:t>
            </a:r>
            <a:endParaRPr lang="fr-FR" b="1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86" y="1639915"/>
            <a:ext cx="2207550" cy="1655663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74814" y="3726642"/>
            <a:ext cx="51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Exponentially</a:t>
            </a:r>
            <a:r>
              <a:rPr lang="fr-FR" b="1" dirty="0" smtClean="0"/>
              <a:t> </a:t>
            </a:r>
            <a:r>
              <a:rPr lang="fr-FR" b="1" dirty="0" err="1" smtClean="0"/>
              <a:t>Weighted</a:t>
            </a:r>
            <a:r>
              <a:rPr lang="fr-FR" b="1" dirty="0" smtClean="0"/>
              <a:t> </a:t>
            </a:r>
            <a:r>
              <a:rPr lang="fr-FR" b="1" dirty="0" err="1" smtClean="0"/>
              <a:t>Moving</a:t>
            </a:r>
            <a:r>
              <a:rPr lang="fr-FR" b="1" dirty="0" smtClean="0"/>
              <a:t> </a:t>
            </a:r>
            <a:r>
              <a:rPr lang="fr-FR" b="1" dirty="0" err="1" smtClean="0"/>
              <a:t>Average</a:t>
            </a:r>
            <a:r>
              <a:rPr lang="fr-FR" b="1" dirty="0" smtClean="0"/>
              <a:t> (EWMA)</a:t>
            </a:r>
            <a:endParaRPr lang="fr-FR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87518" y="5345818"/>
            <a:ext cx="3008922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Prior </a:t>
            </a:r>
            <a:r>
              <a:rPr lang="fr-FR" dirty="0" err="1" smtClean="0"/>
              <a:t>knowledge</a:t>
            </a:r>
            <a:endParaRPr lang="fr-FR" dirty="0" smtClean="0"/>
          </a:p>
          <a:p>
            <a:r>
              <a:rPr lang="fr-FR" dirty="0" smtClean="0"/>
              <a:t>Store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weighted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          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120770" y="4153300"/>
            <a:ext cx="3008922" cy="103567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" y="4306228"/>
            <a:ext cx="2894495" cy="25254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6" y="4772056"/>
            <a:ext cx="1590705" cy="279924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1849627" y="473924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Alarm</a:t>
            </a:r>
            <a:endParaRPr lang="fr-FR" b="1" dirty="0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46" y="4572437"/>
            <a:ext cx="2207550" cy="1655662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5301478" y="1305759"/>
            <a:ext cx="376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« Scan » type </a:t>
            </a:r>
            <a:r>
              <a:rPr lang="fr-FR" b="1" dirty="0" err="1" smtClean="0"/>
              <a:t>algorithms</a:t>
            </a:r>
            <a:endParaRPr lang="fr-FR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5593564" y="4776506"/>
            <a:ext cx="3008922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 </a:t>
            </a:r>
            <a:r>
              <a:rPr lang="fr-FR" dirty="0" err="1" smtClean="0"/>
              <a:t>prior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endParaRPr lang="fr-FR" dirty="0" smtClean="0"/>
          </a:p>
          <a:p>
            <a:r>
              <a:rPr lang="fr-FR" dirty="0" smtClean="0"/>
              <a:t>Store </a:t>
            </a:r>
            <a:r>
              <a:rPr lang="fr-FR" dirty="0" err="1" smtClean="0"/>
              <a:t>raw</a:t>
            </a:r>
            <a:r>
              <a:rPr lang="fr-FR" dirty="0" smtClean="0"/>
              <a:t> data          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5700648" y="1757683"/>
            <a:ext cx="3077592" cy="138540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24" y="1782174"/>
            <a:ext cx="2832762" cy="370438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24" y="2803674"/>
            <a:ext cx="1553596" cy="280449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7440904" y="273270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Alarm</a:t>
            </a:r>
            <a:endParaRPr lang="fr-FR" b="1" dirty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83" y="3169881"/>
            <a:ext cx="2207550" cy="165566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58" y="2229497"/>
            <a:ext cx="2944184" cy="372075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5700648" y="5493347"/>
            <a:ext cx="3011793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Proposed</a:t>
            </a:r>
            <a:r>
              <a:rPr lang="fr-FR" b="1" dirty="0" smtClean="0"/>
              <a:t>: NEWMA</a:t>
            </a:r>
          </a:p>
          <a:p>
            <a:pPr algn="ctr"/>
            <a:endParaRPr lang="fr-FR" b="1" dirty="0"/>
          </a:p>
          <a:p>
            <a:pPr algn="ctr"/>
            <a:endParaRPr lang="fr-FR" dirty="0"/>
          </a:p>
        </p:txBody>
      </p:sp>
      <p:pic>
        <p:nvPicPr>
          <p:cNvPr id="71" name="Image 7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92" y="1000744"/>
            <a:ext cx="1369893" cy="231111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35" y="5637702"/>
            <a:ext cx="368116" cy="368116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07" y="5292360"/>
            <a:ext cx="368116" cy="368116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83" y="2917981"/>
            <a:ext cx="368116" cy="368116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81" y="3297671"/>
            <a:ext cx="368116" cy="368116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19" y="4798559"/>
            <a:ext cx="368116" cy="368116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60" y="5108302"/>
            <a:ext cx="368116" cy="368116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57" y="5944720"/>
            <a:ext cx="368116" cy="368116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60" y="5949004"/>
            <a:ext cx="334651" cy="334651"/>
          </a:xfrm>
          <a:prstGeom prst="rect">
            <a:avLst/>
          </a:prstGeom>
        </p:spPr>
      </p:pic>
      <p:sp>
        <p:nvSpPr>
          <p:cNvPr id="4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4</a:t>
            </a:r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9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9" grpId="0"/>
      <p:bldP spid="17" grpId="0" animBg="1"/>
      <p:bldP spid="40" grpId="0" animBg="1"/>
      <p:bldP spid="34" grpId="0"/>
      <p:bldP spid="49" grpId="0"/>
      <p:bldP spid="50" grpId="0" animBg="1"/>
      <p:bldP spid="51" grpId="0" animBg="1"/>
      <p:bldP spid="54" grpId="0"/>
      <p:bldP spid="56" grpId="0"/>
      <p:bldP spid="57" grpId="0" animBg="1"/>
      <p:bldP spid="58" grpId="0" animBg="1"/>
      <p:bldP spid="61" grpId="0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1055063"/>
            <a:ext cx="1081894" cy="10818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2397444"/>
            <a:ext cx="1081894" cy="10818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9099" y="1334400"/>
            <a:ext cx="617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NEWMA: description &amp; basic </a:t>
            </a:r>
            <a:r>
              <a:rPr lang="fr-FR" sz="2800" dirty="0" err="1" smtClean="0"/>
              <a:t>properties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45005" y="2659054"/>
            <a:ext cx="550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Choice</a:t>
            </a:r>
            <a:r>
              <a:rPr lang="fr-FR" sz="2800" dirty="0" smtClean="0"/>
              <a:t> of </a:t>
            </a:r>
            <a:r>
              <a:rPr lang="fr-FR" sz="2800" dirty="0" err="1" smtClean="0"/>
              <a:t>mapping</a:t>
            </a:r>
            <a:r>
              <a:rPr lang="fr-FR" sz="2800" dirty="0" smtClean="0"/>
              <a:t>: </a:t>
            </a:r>
            <a:r>
              <a:rPr lang="fr-FR" sz="2800" dirty="0" err="1" smtClean="0"/>
              <a:t>random</a:t>
            </a:r>
            <a:r>
              <a:rPr lang="fr-FR" sz="2800" dirty="0" smtClean="0"/>
              <a:t> </a:t>
            </a:r>
            <a:r>
              <a:rPr lang="fr-FR" sz="2800" dirty="0" err="1" smtClean="0"/>
              <a:t>features</a:t>
            </a:r>
            <a:endParaRPr lang="fr-FR" sz="2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3739825"/>
            <a:ext cx="1081894" cy="108189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99100" y="4019162"/>
            <a:ext cx="200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Experiments</a:t>
            </a:r>
            <a:endParaRPr lang="fr-FR" sz="2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5082206"/>
            <a:ext cx="1081894" cy="108189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799099" y="5361543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</a:t>
            </a:r>
            <a:endParaRPr lang="fr-FR" sz="2800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9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9211" y="4891248"/>
            <a:ext cx="3849870" cy="15239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2965617" y="5929028"/>
            <a:ext cx="967407" cy="38279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Proposed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>: NEWMA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0" y="1207532"/>
            <a:ext cx="2006864" cy="15051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65" y="1207532"/>
            <a:ext cx="2006864" cy="15051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9140" y="8382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EWMA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9210" y="3707808"/>
            <a:ext cx="3849871" cy="11237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Idea</a:t>
            </a:r>
            <a:r>
              <a:rPr lang="fr-FR" dirty="0" smtClean="0"/>
              <a:t>:</a:t>
            </a:r>
          </a:p>
          <a:p>
            <a:pPr algn="ctr"/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b="1" i="1" dirty="0" err="1" smtClean="0">
                <a:solidFill>
                  <a:srgbClr val="C00000"/>
                </a:solidFill>
              </a:rPr>
              <a:t>two</a:t>
            </a:r>
            <a:r>
              <a:rPr lang="fr-FR" dirty="0" smtClean="0"/>
              <a:t> </a:t>
            </a:r>
            <a:r>
              <a:rPr lang="fr-FR" dirty="0" err="1" smtClean="0"/>
              <a:t>EWMAs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b="1" i="1" dirty="0" err="1" smtClean="0">
                <a:solidFill>
                  <a:srgbClr val="C00000"/>
                </a:solidFill>
              </a:rPr>
              <a:t>different</a:t>
            </a:r>
            <a:r>
              <a:rPr lang="fr-FR" b="1" i="1" dirty="0" smtClean="0">
                <a:solidFill>
                  <a:srgbClr val="C00000"/>
                </a:solidFill>
              </a:rPr>
              <a:t> </a:t>
            </a:r>
            <a:r>
              <a:rPr lang="fr-FR" b="1" i="1" dirty="0" err="1" smtClean="0">
                <a:solidFill>
                  <a:srgbClr val="C00000"/>
                </a:solidFill>
              </a:rPr>
              <a:t>forgetting</a:t>
            </a:r>
            <a:r>
              <a:rPr lang="fr-FR" b="1" i="1" dirty="0" smtClean="0">
                <a:solidFill>
                  <a:srgbClr val="C00000"/>
                </a:solidFill>
              </a:rPr>
              <a:t> </a:t>
            </a:r>
            <a:r>
              <a:rPr lang="fr-FR" b="1" i="1" dirty="0" err="1" smtClean="0">
                <a:solidFill>
                  <a:srgbClr val="C00000"/>
                </a:solidFill>
              </a:rPr>
              <a:t>factors</a:t>
            </a:r>
            <a:endParaRPr lang="fr-FR" b="1" i="1" dirty="0">
              <a:solidFill>
                <a:srgbClr val="C0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" y="2861082"/>
            <a:ext cx="2392145" cy="2087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20" y="2677879"/>
            <a:ext cx="2341125" cy="3061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34" y="2993370"/>
            <a:ext cx="2433210" cy="307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23317" y="838200"/>
            <a:ext cx="6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Scan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1" y="4991849"/>
            <a:ext cx="3183944" cy="2777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1" y="5993165"/>
            <a:ext cx="1553596" cy="28044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016788" y="594872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Alarm</a:t>
            </a:r>
            <a:endParaRPr lang="fr-FR" b="1" dirty="0"/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1" y="5476222"/>
            <a:ext cx="3122066" cy="28284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45" y="5993165"/>
            <a:ext cx="779931" cy="232320"/>
          </a:xfrm>
          <a:prstGeom prst="rect">
            <a:avLst/>
          </a:prstGeom>
          <a:ln>
            <a:noFill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76" y="977642"/>
            <a:ext cx="3910810" cy="2933108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1329690" y="3129369"/>
            <a:ext cx="616183" cy="578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908379" y="3337560"/>
            <a:ext cx="737247" cy="370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62" y="1954891"/>
            <a:ext cx="175238" cy="15085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87" y="2510235"/>
            <a:ext cx="175238" cy="254476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>
          <a:xfrm>
            <a:off x="7970520" y="2105748"/>
            <a:ext cx="381000" cy="248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7172225" y="2788774"/>
            <a:ext cx="197142" cy="350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88" y="3920814"/>
            <a:ext cx="4063973" cy="50880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30" y="4695581"/>
            <a:ext cx="4022887" cy="453403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4602896" y="5278280"/>
            <a:ext cx="4179127" cy="1123712"/>
          </a:xfrm>
          <a:prstGeom prst="round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NEWMA compares </a:t>
            </a:r>
            <a:r>
              <a:rPr lang="fr-FR" sz="2000" i="1" dirty="0" err="1" smtClean="0"/>
              <a:t>implicitely</a:t>
            </a:r>
            <a:r>
              <a:rPr lang="fr-FR" sz="2000" dirty="0" smtClean="0"/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old</a:t>
            </a:r>
            <a:r>
              <a:rPr lang="fr-FR" sz="2000" dirty="0" smtClean="0"/>
              <a:t> and </a:t>
            </a:r>
            <a:r>
              <a:rPr lang="fr-FR" sz="2000" b="1" dirty="0" smtClean="0">
                <a:solidFill>
                  <a:schemeClr val="accent2"/>
                </a:solidFill>
              </a:rPr>
              <a:t>new</a:t>
            </a:r>
            <a:r>
              <a:rPr lang="fr-FR" sz="2000" dirty="0" smtClean="0"/>
              <a:t> </a:t>
            </a:r>
            <a:r>
              <a:rPr lang="fr-FR" sz="2000" dirty="0" err="1" smtClean="0"/>
              <a:t>samples</a:t>
            </a:r>
            <a:r>
              <a:rPr lang="fr-FR" sz="2000" dirty="0" smtClean="0"/>
              <a:t>, </a:t>
            </a:r>
            <a:r>
              <a:rPr lang="fr-FR" sz="2000" b="1" i="1" dirty="0" err="1" smtClean="0"/>
              <a:t>without</a:t>
            </a:r>
            <a:r>
              <a:rPr lang="fr-FR" sz="2000" b="1" i="1" dirty="0" smtClean="0"/>
              <a:t> the </a:t>
            </a:r>
            <a:r>
              <a:rPr lang="fr-FR" sz="2000" b="1" i="1" dirty="0" err="1" smtClean="0"/>
              <a:t>need</a:t>
            </a:r>
            <a:r>
              <a:rPr lang="fr-FR" sz="2000" b="1" i="1" dirty="0" smtClean="0"/>
              <a:t> to </a:t>
            </a:r>
            <a:r>
              <a:rPr lang="fr-FR" sz="2000" b="1" i="1" dirty="0" err="1" smtClean="0"/>
              <a:t>explicitely</a:t>
            </a:r>
            <a:r>
              <a:rPr lang="fr-FR" sz="2000" b="1" i="1" dirty="0" smtClean="0"/>
              <a:t> store </a:t>
            </a:r>
            <a:r>
              <a:rPr lang="fr-FR" sz="2000" b="1" i="1" dirty="0" err="1" smtClean="0"/>
              <a:t>them</a:t>
            </a:r>
            <a:endParaRPr lang="fr-FR" sz="2000" b="1" i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4966308" y="778657"/>
            <a:ext cx="399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No </a:t>
            </a:r>
            <a:r>
              <a:rPr lang="fr-FR" dirty="0" err="1" smtClean="0"/>
              <a:t>prior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 » EWMA: </a:t>
            </a:r>
            <a:r>
              <a:rPr lang="fr-FR" b="1" dirty="0" smtClean="0"/>
              <a:t>NEWMA</a:t>
            </a:r>
            <a:endParaRPr lang="fr-FR" b="1" dirty="0"/>
          </a:p>
        </p:txBody>
      </p:sp>
      <p:pic>
        <p:nvPicPr>
          <p:cNvPr id="47" name="Image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97" y="3074677"/>
            <a:ext cx="169143" cy="11428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9228" y="2747934"/>
            <a:ext cx="124945" cy="416974"/>
          </a:xfrm>
          <a:prstGeom prst="rect">
            <a:avLst/>
          </a:prstGeom>
        </p:spPr>
      </p:pic>
      <p:sp>
        <p:nvSpPr>
          <p:cNvPr id="3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5</a:t>
            </a:r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7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8" grpId="0" animBg="1"/>
      <p:bldP spid="16" grpId="0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28650" y="3444742"/>
            <a:ext cx="8119110" cy="2178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1440180" y="4407649"/>
            <a:ext cx="3139440" cy="6819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4708329" y="4407649"/>
            <a:ext cx="1747127" cy="6847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6584165" y="4407649"/>
            <a:ext cx="2027607" cy="68196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061460" y="2133809"/>
            <a:ext cx="4480560" cy="99039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P</a:t>
            </a:r>
            <a:r>
              <a:rPr lang="fr-FR" sz="3200" dirty="0" smtClean="0"/>
              <a:t>seudo-</a:t>
            </a:r>
            <a:r>
              <a:rPr lang="fr-FR" sz="3200" dirty="0" err="1" smtClean="0"/>
              <a:t>metric</a:t>
            </a:r>
            <a:r>
              <a:rPr lang="fr-FR" sz="3200" dirty="0" smtClean="0"/>
              <a:t> &amp; « </a:t>
            </a:r>
            <a:r>
              <a:rPr lang="fr-FR" sz="3200" dirty="0" err="1" smtClean="0"/>
              <a:t>pointwise</a:t>
            </a:r>
            <a:r>
              <a:rPr lang="fr-FR" sz="3200" dirty="0" smtClean="0"/>
              <a:t> » </a:t>
            </a:r>
            <a:r>
              <a:rPr lang="fr-FR" sz="3200" dirty="0" err="1" smtClean="0"/>
              <a:t>detection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9" y="3846290"/>
            <a:ext cx="5792970" cy="3917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2" y="963300"/>
            <a:ext cx="3232074" cy="24240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1" y="992180"/>
            <a:ext cx="4470370" cy="5596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38" y="2747016"/>
            <a:ext cx="169143" cy="1142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8951" y="2456457"/>
            <a:ext cx="103260" cy="3446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26" y="945504"/>
            <a:ext cx="801524" cy="1935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2976" y="992386"/>
            <a:ext cx="101225" cy="5386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876158" y="408390"/>
            <a:ext cx="77270" cy="1690365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50" y="945505"/>
            <a:ext cx="741419" cy="1787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26" y="1756448"/>
            <a:ext cx="2600173" cy="2285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54" y="2611837"/>
            <a:ext cx="4098285" cy="36540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061460" y="2133809"/>
            <a:ext cx="44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Appropriate</a:t>
            </a:r>
            <a:r>
              <a:rPr lang="fr-FR" dirty="0" smtClean="0"/>
              <a:t> pseudo-</a:t>
            </a:r>
            <a:r>
              <a:rPr lang="fr-FR" dirty="0" err="1" smtClean="0"/>
              <a:t>metric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8650" y="3446180"/>
            <a:ext cx="299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Prop</a:t>
            </a:r>
            <a:r>
              <a:rPr lang="fr-FR" sz="2000" b="1" dirty="0" smtClean="0"/>
              <a:t>.</a:t>
            </a:r>
            <a:r>
              <a:rPr lang="fr-FR" sz="2000" dirty="0" smtClean="0"/>
              <a:t> : If        </a:t>
            </a:r>
            <a:r>
              <a:rPr lang="fr-FR" sz="2000" dirty="0" err="1" smtClean="0"/>
              <a:t>bounded</a:t>
            </a:r>
            <a:r>
              <a:rPr lang="fr-FR" sz="2000" dirty="0" smtClean="0"/>
              <a:t>, and</a:t>
            </a:r>
            <a:endParaRPr lang="fr-FR" sz="2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40181" y="4407649"/>
            <a:ext cx="314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Initialization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94" y="4771329"/>
            <a:ext cx="2614234" cy="24285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15" y="1351327"/>
            <a:ext cx="259048" cy="149333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4708329" y="4410556"/>
            <a:ext cx="174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Window</a:t>
            </a:r>
            <a:r>
              <a:rPr lang="fr-FR" dirty="0" smtClean="0"/>
              <a:t> size</a:t>
            </a:r>
            <a:endParaRPr lang="fr-FR" dirty="0"/>
          </a:p>
        </p:txBody>
      </p:sp>
      <p:pic>
        <p:nvPicPr>
          <p:cNvPr id="54" name="Image 5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86" y="4813788"/>
            <a:ext cx="1669186" cy="17844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584165" y="4402936"/>
            <a:ext cx="202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Concentration </a:t>
            </a:r>
            <a:r>
              <a:rPr lang="fr-FR" dirty="0" err="1" smtClean="0"/>
              <a:t>ineq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91" y="4786617"/>
            <a:ext cx="1101411" cy="25492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15" y="3524433"/>
            <a:ext cx="186057" cy="191085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628650" y="5166453"/>
            <a:ext cx="14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w.h.p</a:t>
            </a:r>
            <a:r>
              <a:rPr lang="fr-FR" dirty="0" smtClean="0"/>
              <a:t>., </a:t>
            </a:r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4" y="5204107"/>
            <a:ext cx="1552153" cy="27992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28650" y="5730462"/>
            <a:ext cx="8119110" cy="679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628650" y="5731900"/>
            <a:ext cx="4797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Prop</a:t>
            </a:r>
            <a:r>
              <a:rPr lang="fr-FR" sz="2000" b="1" dirty="0" smtClean="0"/>
              <a:t>.</a:t>
            </a:r>
            <a:r>
              <a:rPr lang="fr-FR" sz="2000" dirty="0" smtClean="0"/>
              <a:t> : If       </a:t>
            </a:r>
            <a:r>
              <a:rPr lang="fr-FR" sz="2000" dirty="0" err="1" smtClean="0"/>
              <a:t>bounded</a:t>
            </a:r>
            <a:r>
              <a:rPr lang="fr-FR" sz="2000" dirty="0" smtClean="0"/>
              <a:t>, </a:t>
            </a:r>
            <a:r>
              <a:rPr lang="fr-FR" sz="2000" dirty="0" err="1" smtClean="0"/>
              <a:t>under</a:t>
            </a:r>
            <a:r>
              <a:rPr lang="fr-FR" sz="2000" dirty="0" smtClean="0"/>
              <a:t> the </a:t>
            </a:r>
            <a:r>
              <a:rPr lang="fr-FR" sz="2000" dirty="0" err="1" smtClean="0"/>
              <a:t>null</a:t>
            </a:r>
            <a:r>
              <a:rPr lang="fr-FR" sz="2000" dirty="0" smtClean="0"/>
              <a:t>, </a:t>
            </a:r>
            <a:r>
              <a:rPr lang="fr-FR" sz="2000" dirty="0" err="1" smtClean="0"/>
              <a:t>w.h.p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pic>
        <p:nvPicPr>
          <p:cNvPr id="40" name="Image 3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57" y="5930158"/>
            <a:ext cx="3047315" cy="279924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23" y="5834615"/>
            <a:ext cx="186057" cy="191085"/>
          </a:xfrm>
          <a:prstGeom prst="rect">
            <a:avLst/>
          </a:prstGeom>
        </p:spPr>
      </p:pic>
      <p:cxnSp>
        <p:nvCxnSpPr>
          <p:cNvPr id="43" name="Connecteur droit avec flèche 42"/>
          <p:cNvCxnSpPr/>
          <p:nvPr/>
        </p:nvCxnSpPr>
        <p:spPr>
          <a:xfrm flipV="1">
            <a:off x="4579620" y="4238047"/>
            <a:ext cx="383144" cy="1648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5642853" y="4210859"/>
            <a:ext cx="521727" cy="1967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7450747" y="4210859"/>
            <a:ext cx="208182" cy="1967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7" name="Image 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42" y="1322425"/>
            <a:ext cx="266154" cy="1503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0880" y="840303"/>
            <a:ext cx="1227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Assumption</a:t>
            </a:r>
            <a:r>
              <a:rPr lang="fr-FR" sz="1600" dirty="0" smtClean="0"/>
              <a:t>:</a:t>
            </a:r>
            <a:endParaRPr lang="fr-FR" sz="1600" dirty="0"/>
          </a:p>
        </p:txBody>
      </p:sp>
      <p:sp>
        <p:nvSpPr>
          <p:cNvPr id="4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6</a:t>
            </a:r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6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3" grpId="0" animBg="1"/>
      <p:bldP spid="34" grpId="0" animBg="1"/>
      <p:bldP spid="19" grpId="0" animBg="1"/>
      <p:bldP spid="16" grpId="0"/>
      <p:bldP spid="21" grpId="0"/>
      <p:bldP spid="22" grpId="0"/>
      <p:bldP spid="26" grpId="0"/>
      <p:bldP spid="29" grpId="0"/>
      <p:bldP spid="36" grpId="0"/>
      <p:bldP spid="38" grpId="0" animBg="1"/>
      <p:bldP spid="3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1" y="3221624"/>
            <a:ext cx="8865104" cy="3141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Asymptotic</a:t>
            </a:r>
            <a:r>
              <a:rPr lang="fr-FR" dirty="0" smtClean="0"/>
              <a:t> distribution </a:t>
            </a:r>
            <a:r>
              <a:rPr lang="fr-FR" dirty="0" err="1" smtClean="0"/>
              <a:t>under</a:t>
            </a:r>
            <a:r>
              <a:rPr lang="fr-FR" dirty="0" smtClean="0"/>
              <a:t> the </a:t>
            </a:r>
            <a:r>
              <a:rPr lang="fr-FR" dirty="0" err="1" smtClean="0"/>
              <a:t>null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3860" y="1340752"/>
            <a:ext cx="67437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 smtClean="0"/>
              <a:t>We</a:t>
            </a:r>
            <a:r>
              <a:rPr lang="fr-FR" sz="2000" b="1" dirty="0" smtClean="0"/>
              <a:t> have </a:t>
            </a:r>
            <a:r>
              <a:rPr lang="fr-FR" sz="2000" b="1" dirty="0" err="1" smtClean="0"/>
              <a:t>seen</a:t>
            </a:r>
            <a:r>
              <a:rPr lang="fr-FR" sz="2000" dirty="0" smtClean="0"/>
              <a:t> :       </a:t>
            </a:r>
            <a:r>
              <a:rPr lang="fr-FR" sz="2000" dirty="0" err="1" smtClean="0"/>
              <a:t>bounded</a:t>
            </a:r>
            <a:r>
              <a:rPr lang="fr-FR" sz="2000" dirty="0" smtClean="0"/>
              <a:t>                                  </a:t>
            </a:r>
            <a:r>
              <a:rPr lang="fr-FR" sz="2000" dirty="0" err="1" smtClean="0"/>
              <a:t>small</a:t>
            </a:r>
            <a:r>
              <a:rPr lang="fr-FR" sz="2000" dirty="0" smtClean="0"/>
              <a:t> </a:t>
            </a:r>
            <a:r>
              <a:rPr lang="fr-FR" sz="2000" dirty="0" err="1" smtClean="0"/>
              <a:t>w.h.p</a:t>
            </a:r>
            <a:r>
              <a:rPr lang="fr-FR" sz="2000" dirty="0" smtClean="0"/>
              <a:t>.</a:t>
            </a:r>
            <a:endParaRPr lang="fr-FR" sz="2000" i="1" dirty="0" smtClean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58" y="1444395"/>
            <a:ext cx="204663" cy="2101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97" y="1405655"/>
            <a:ext cx="1643490" cy="28293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81492" y="3231376"/>
            <a:ext cx="440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Thm</a:t>
            </a:r>
            <a:r>
              <a:rPr lang="fr-FR" sz="2000" b="1" dirty="0" smtClean="0"/>
              <a:t>.</a:t>
            </a:r>
            <a:r>
              <a:rPr lang="fr-FR" sz="2000" dirty="0" smtClean="0"/>
              <a:t> : assume                                  , </a:t>
            </a:r>
            <a:r>
              <a:rPr lang="fr-FR" sz="2000" dirty="0" err="1" smtClean="0"/>
              <a:t>take</a:t>
            </a:r>
            <a:endParaRPr lang="fr-FR" sz="20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403860" y="863175"/>
            <a:ext cx="6743700" cy="40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i="1" dirty="0" err="1" smtClean="0"/>
              <a:t>Null</a:t>
            </a:r>
            <a:r>
              <a:rPr lang="fr-FR" i="1" dirty="0" smtClean="0"/>
              <a:t> </a:t>
            </a:r>
            <a:r>
              <a:rPr lang="fr-FR" i="1" dirty="0" err="1" smtClean="0"/>
              <a:t>hyp</a:t>
            </a:r>
            <a:r>
              <a:rPr lang="fr-FR" i="1" dirty="0" smtClean="0"/>
              <a:t>.: Assume all </a:t>
            </a:r>
            <a:r>
              <a:rPr lang="fr-FR" i="1" dirty="0" err="1" smtClean="0"/>
              <a:t>samples</a:t>
            </a:r>
            <a:r>
              <a:rPr lang="fr-FR" i="1" dirty="0" smtClean="0"/>
              <a:t> are </a:t>
            </a:r>
            <a:r>
              <a:rPr lang="fr-FR" i="1" dirty="0" err="1" smtClean="0"/>
              <a:t>drawn</a:t>
            </a:r>
            <a:r>
              <a:rPr lang="fr-FR" i="1" dirty="0" smtClean="0"/>
              <a:t> </a:t>
            </a:r>
            <a:r>
              <a:rPr lang="fr-FR" i="1" dirty="0" err="1" smtClean="0"/>
              <a:t>according</a:t>
            </a:r>
            <a:r>
              <a:rPr lang="fr-FR" i="1" dirty="0" smtClean="0"/>
              <a:t> to </a:t>
            </a:r>
            <a:endParaRPr lang="fr-FR" i="1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78" y="1034546"/>
            <a:ext cx="151008" cy="12113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52401" y="2244147"/>
            <a:ext cx="2240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Intuitively</a:t>
            </a:r>
            <a:r>
              <a:rPr lang="fr-FR" sz="1600" i="1" dirty="0" smtClean="0"/>
              <a:t>, for Scan </a:t>
            </a:r>
            <a:r>
              <a:rPr lang="fr-FR" sz="1600" i="1" dirty="0" err="1" smtClean="0"/>
              <a:t>algo</a:t>
            </a:r>
            <a:r>
              <a:rPr lang="fr-FR" sz="1600" i="1" dirty="0" smtClean="0"/>
              <a:t>:</a:t>
            </a:r>
            <a:endParaRPr lang="fr-FR" sz="1600" i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2" y="1847075"/>
            <a:ext cx="1824422" cy="136831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83" y="2205943"/>
            <a:ext cx="2044689" cy="42553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814565" y="2207988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Known</a:t>
            </a:r>
            <a:endParaRPr lang="fr-FR" dirty="0" smtClean="0"/>
          </a:p>
          <a:p>
            <a:r>
              <a:rPr lang="fr-FR" sz="1400" i="1" dirty="0" smtClean="0"/>
              <a:t>[</a:t>
            </a:r>
            <a:r>
              <a:rPr lang="fr-FR" sz="1400" i="1" dirty="0" err="1" smtClean="0"/>
              <a:t>Serfling</a:t>
            </a:r>
            <a:r>
              <a:rPr lang="fr-FR" sz="1400" i="1" dirty="0" smtClean="0"/>
              <a:t> 1980]</a:t>
            </a:r>
            <a:endParaRPr lang="fr-FR" i="1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2" y="3902201"/>
            <a:ext cx="1468698" cy="20961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4" y="3878769"/>
            <a:ext cx="1964329" cy="35047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96" y="3320800"/>
            <a:ext cx="1699740" cy="250736"/>
          </a:xfrm>
          <a:prstGeom prst="rect">
            <a:avLst/>
          </a:prstGeom>
        </p:spPr>
      </p:pic>
      <p:grpSp>
        <p:nvGrpSpPr>
          <p:cNvPr id="41" name="Groupe 40"/>
          <p:cNvGrpSpPr/>
          <p:nvPr/>
        </p:nvGrpSpPr>
        <p:grpSpPr>
          <a:xfrm>
            <a:off x="4676697" y="3268192"/>
            <a:ext cx="4264224" cy="1132641"/>
            <a:chOff x="442954" y="5213525"/>
            <a:chExt cx="4264224" cy="1132641"/>
          </a:xfrm>
        </p:grpSpPr>
        <p:sp>
          <p:nvSpPr>
            <p:cNvPr id="40" name="Rectangle 39"/>
            <p:cNvSpPr/>
            <p:nvPr/>
          </p:nvSpPr>
          <p:spPr>
            <a:xfrm>
              <a:off x="442954" y="5223712"/>
              <a:ext cx="4264224" cy="11224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471" y="6087710"/>
              <a:ext cx="494907" cy="17171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42" y="5685869"/>
              <a:ext cx="3708783" cy="298829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800" y="6094036"/>
              <a:ext cx="1421252" cy="19313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59" y="6084179"/>
              <a:ext cx="1631190" cy="172203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442954" y="5213525"/>
              <a:ext cx="4264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Mercer </a:t>
              </a:r>
              <a:r>
                <a:rPr lang="fr-FR" dirty="0" err="1" smtClean="0"/>
                <a:t>decomposition</a:t>
              </a:r>
              <a:r>
                <a:rPr lang="fr-FR" dirty="0" smtClean="0"/>
                <a:t>:</a:t>
              </a:r>
              <a:endParaRPr lang="fr-FR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13224" y="4790707"/>
            <a:ext cx="3760123" cy="1253330"/>
            <a:chOff x="213224" y="4790707"/>
            <a:chExt cx="3760123" cy="1253330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213224" y="4790707"/>
              <a:ext cx="3760123" cy="1253330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61" y="5238400"/>
              <a:ext cx="3601310" cy="417271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393436" y="4810562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Then</a:t>
              </a:r>
              <a:endParaRPr lang="fr-FR" dirty="0"/>
            </a:p>
          </p:txBody>
        </p:sp>
        <p:pic>
          <p:nvPicPr>
            <p:cNvPr id="49" name="Image 4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961" y="5737056"/>
              <a:ext cx="1019966" cy="223768"/>
            </a:xfrm>
            <a:prstGeom prst="rect">
              <a:avLst/>
            </a:prstGeom>
          </p:spPr>
        </p:pic>
      </p:grpSp>
      <p:sp>
        <p:nvSpPr>
          <p:cNvPr id="54" name="ZoneTexte 53"/>
          <p:cNvSpPr txBox="1"/>
          <p:nvPr/>
        </p:nvSpPr>
        <p:spPr>
          <a:xfrm>
            <a:off x="7345311" y="982832"/>
            <a:ext cx="1672193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Can </a:t>
            </a:r>
            <a:r>
              <a:rPr lang="fr-FR" i="1" dirty="0" err="1" smtClean="0"/>
              <a:t>we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more </a:t>
            </a:r>
            <a:r>
              <a:rPr lang="fr-FR" i="1" dirty="0" err="1" smtClean="0"/>
              <a:t>precise</a:t>
            </a:r>
            <a:r>
              <a:rPr lang="fr-FR" i="1" dirty="0" smtClean="0"/>
              <a:t> ?</a:t>
            </a:r>
            <a:endParaRPr lang="fr-FR" i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5643675" y="4471638"/>
            <a:ext cx="2288768" cy="27699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i="1" dirty="0" err="1" smtClean="0"/>
              <a:t>Known</a:t>
            </a:r>
            <a:r>
              <a:rPr lang="fr-FR" sz="1200" i="1" dirty="0" smtClean="0"/>
              <a:t> or </a:t>
            </a:r>
            <a:r>
              <a:rPr lang="fr-FR" sz="1200" i="1" dirty="0" err="1" smtClean="0"/>
              <a:t>estimated</a:t>
            </a:r>
            <a:r>
              <a:rPr lang="fr-FR" sz="1200" i="1" dirty="0" smtClean="0"/>
              <a:t> (future </a:t>
            </a:r>
            <a:r>
              <a:rPr lang="fr-FR" sz="1200" i="1" dirty="0" err="1" smtClean="0"/>
              <a:t>work</a:t>
            </a:r>
            <a:r>
              <a:rPr lang="fr-FR" sz="1200" i="1" dirty="0" smtClean="0"/>
              <a:t>)</a:t>
            </a:r>
            <a:endParaRPr lang="fr-FR" sz="1200" i="1" dirty="0"/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6589214" y="4341839"/>
            <a:ext cx="78286" cy="129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9" name="Image 5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00" y="4848683"/>
            <a:ext cx="1586302" cy="115047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4845249"/>
            <a:ext cx="1586302" cy="115047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12" y="4845249"/>
            <a:ext cx="1586302" cy="1150470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62" y="6091017"/>
            <a:ext cx="641007" cy="149862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16" y="6090999"/>
            <a:ext cx="753216" cy="150264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70" y="6084172"/>
            <a:ext cx="746908" cy="150264"/>
          </a:xfrm>
          <a:prstGeom prst="rect">
            <a:avLst/>
          </a:prstGeom>
        </p:spPr>
      </p:pic>
      <p:sp>
        <p:nvSpPr>
          <p:cNvPr id="4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27/07/2018</a:t>
            </a:r>
            <a:endParaRPr lang="fr-FR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7</a:t>
            </a:r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8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1" grpId="0"/>
      <p:bldP spid="14" grpId="0"/>
      <p:bldP spid="20" grpId="0"/>
      <p:bldP spid="54" grpId="0" animBg="1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677,1653"/>
  <p:tag name="LATEXADDIN" val="\documentclass{article}&#10;\usepackage{amsmath}&#10;\usepackage{amssymb}&#10;\pagestyle{empty}&#10;\begin{document}&#10;&#10;$x_t \in \mathcal{X} \subset \mathbb{R}^d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11,661"/>
  <p:tag name="LATEXADDIN" val="\documentclass{article}&#10;\usepackage{amsmath}&#10;\pagestyle{empty}&#10;\begin{document}&#10;&#10;$\|z_t - \theta^\star\| \geq \tau$&#10;&#10;&#10;\end{document}"/>
  <p:tag name="IGUANATEXSIZE" val="20"/>
  <p:tag name="IGUANATEXCURSOR" val="11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,7206"/>
  <p:tag name="ORIGINALWIDTH" val="2141,732"/>
  <p:tag name="LATEXADDIN" val="\documentclass{article}&#10;\usepackage{amsmath}&#10;\usepackage{amssymb}&#10;\pagestyle{empty}&#10;\begin{document}&#10;&#10;$\approx \frac{1}{n^2}\sum\limits_{i,j}\kappa(x_i,x_j)+\kappa(y_i,y_j)&#10;-2\kappa(x_i,y_j)&#10;$&#10;&#10;&#10;\end{document}"/>
  <p:tag name="IGUANATEXSIZE" val="20"/>
  <p:tag name="IGUANATEXCURSOR" val="17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1519,31"/>
  <p:tag name="LATEXADDIN" val="\documentclass{article}&#10;\usepackage{amsmath}&#10;\usepackage{amssymb}&#10;\pagestyle{empty}&#10;\begin{document}&#10;&#10;$\kappa(x,x') = \mathbb{E}_{\omega \sim \Gamma} \phi_{\omega}(x)\overline{\phi_{\omega}(x')}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,7251"/>
  <p:tag name="ORIGINALWIDTH" val="2551,931"/>
  <p:tag name="LATEXADDIN" val="\documentclass{article}&#10;\usepackage{amsmath}&#10;\usepackage{amssymb}&#10;\usepackage{color}&#10;\pagestyle{empty}&#10;\begin{document}&#10;&#10;$\omega_1,\ldots,\omega_m \stackrel{iid}{\sim}\Gamma,~~ {\color{red}\Psi(x) = \frac{1}{\sqrt{m}} [\phi_{\omega_j}(x)]_{j=1}^m} \in \mathbb{C}^m$&#10;&#10;&#10;\end{document}"/>
  <p:tag name="IGUANATEXSIZE" val="20"/>
  <p:tag name="IGUANATEXCURSOR" val="23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727,4091"/>
  <p:tag name="LATEXADDIN" val="\documentclass{article}&#10;\usepackage{amsmath}&#10;\pagestyle{empty}&#10;\begin{document}&#10;&#10;$MMD^2 \approx d_\Psi^2$&#10;&#10;&#10;\end{document}"/>
  <p:tag name="IGUANATEXSIZE" val="20"/>
  <p:tag name="IGUANATEXCURSOR" val="10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9805"/>
  <p:tag name="ORIGINALWIDTH" val="3019,123"/>
  <p:tag name="LATEXADDIN" val="\documentclass{article}&#10;\usepackage{amsmath}&#10;\usepackage{color}&#10;\pagestyle{empty}&#10;\begin{document}&#10;&#10;${\color{red}MMD(\pi,\pi')} \geq \frac{1}{C}(\tau + E_\text{init.} + E_\text{win.} + E_\text{conc.}{\color{red} + \mathcal{O}(\frac{1}{m^{1/4}})})$&#10;&#10;&#10;\end{document}"/>
  <p:tag name="IGUANATEXSIZE" val="28"/>
  <p:tag name="IGUANATEXCURSOR" val="24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94,4132"/>
  <p:tag name="LATEXADDIN" val="\documentclass{article}&#10;\usepackage{amsmath}&#10;\pagestyle{empty}&#10;\begin{document}&#10;&#10;$\|z_t-z'_t\| \geq \tau$&#10;&#10;&#10;\end{document}"/>
  <p:tag name="IGUANATEXSIZE" val="20"/>
  <p:tag name="IGUANATEXCURSOR" val="10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98,98764"/>
  <p:tag name="LATEXADDIN" val="\documentclass{article}&#10;\usepackage{amsmath}&#10;\usepackage{color}&#10;\pagestyle{empty}&#10;\begin{document}&#10;&#10;${\color{red} x_i}$&#10;&#10;&#10;\end{document}"/>
  <p:tag name="IGUANATEXSIZE" val="18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,48859"/>
  <p:tag name="ORIGINALWIDTH" val="114,7357"/>
  <p:tag name="LATEXADDIN" val="\documentclass{article}&#10;\usepackage{amsmath}&#10;\usepackage{color}&#10;\pagestyle{empty}&#10;\begin{document}&#10;&#10;${\color{red} \omega_j}$&#10;&#10;&#10;\end{document}"/>
  <p:tag name="IGUANATEXSIZE" val="18"/>
  <p:tag name="IGUANATEXCURSOR" val="12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758,1552"/>
  <p:tag name="LATEXADDIN" val="\documentclass{article}&#10;\usepackage{amsmath}&#10;\pagestyle{empty}&#10;\begin{document}&#10;&#10;$\phi_\omega(x) = e^{i\omega^\top x}$&#10;&#10;&#10;\end{document}"/>
  <p:tag name="IGUANATEXSIZE" val="14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665,9167"/>
  <p:tag name="LATEXADDIN" val="\documentclass{article}&#10;\usepackage{amsmath}&#10;\pagestyle{empty}&#10;\begin{document}&#10;&#10;$m = \mathcal{O}(\lambda^{-2})$&#10;&#10;&#10;\end{document}"/>
  <p:tag name="IGUANATEXSIZE" val="20"/>
  <p:tag name="IGUANATEXCURSOR" val="11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424,072"/>
  <p:tag name="LATEXADDIN" val="\documentclass{article}&#10;\usepackage{amsmath}&#10;\pagestyle{empty}&#10;\begin{document}&#10;&#10;$z_t \leftarrow (1-\lambda)z_{t-1} + \lambda \Psi(x_t)$&#10;&#10;&#10;\end{document}"/>
  <p:tag name="IGUANATEXSIZE" val="20"/>
  <p:tag name="IGUANATEXCURSOR" val="13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37,4578"/>
  <p:tag name="LATEXADDIN" val="\documentclass{article}&#10;\usepackage{amsmath}&#10;\pagestyle{empty}&#10;\begin{document}&#10;&#10;$\mathcal{O}(wd)$&#10;&#10;&#10;\end{document}"/>
  <p:tag name="IGUANATEXSIZE" val="20"/>
  <p:tag name="IGUANATEXCURSOR" val="9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37,4578"/>
  <p:tag name="LATEXADDIN" val="\documentclass{article}&#10;\usepackage{amsmath}&#10;\pagestyle{empty}&#10;\begin{document}&#10;&#10;$\mathcal{O}(wd)$&#10;&#10;&#10;\end{document}"/>
  <p:tag name="IGUANATEXSIZE" val="20"/>
  <p:tag name="IGUANATEXCURSOR" val="9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54,7057"/>
  <p:tag name="LATEXADDIN" val="\documentclass{article}&#10;\usepackage{amsmath}&#10;\pagestyle{empty}&#10;\begin{document}&#10;&#10;$\mathcal{O}(md)$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54,7057"/>
  <p:tag name="LATEXADDIN" val="\documentclass{article}&#10;\usepackage{amsmath}&#10;\pagestyle{empty}&#10;\begin{document}&#10;&#10;$\mathcal{O}(md)$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56,4305"/>
  <p:tag name="LATEXADDIN" val="\documentclass{article}&#10;\usepackage{amsmath}&#10;\pagestyle{empty}&#10;\begin{document}&#10;&#10;$\mathcal{O}(m\log d)$&#10;&#10;&#10;\end{document}"/>
  <p:tag name="IGUANATEXSIZE" val="20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90,2137"/>
  <p:tag name="LATEXADDIN" val="\documentclass{article}&#10;\usepackage{amsmath}&#10;\pagestyle{empty}&#10;\begin{document}&#10;&#10;$\mathcal{O}(m)$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42,9696"/>
  <p:tag name="LATEXADDIN" val="\documentclass{article}&#10;\usepackage{amsmath}&#10;\usepackage{color}&#10;\pagestyle{empty}&#10;\begin{document}&#10;&#10;${\color{red} \mathcal{O}(1)}$&#10;&#10;&#10;\end{document}"/>
  <p:tag name="IGUANATEXSIZE" val="20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42,9696"/>
  <p:tag name="LATEXADDIN" val="\documentclass{article}&#10;\usepackage{amsmath}&#10;\usepackage{color}&#10;\pagestyle{empty}&#10;\begin{document}&#10;&#10;${\color{red} \mathcal{O}(1)}$&#10;&#10;&#10;\end{document}"/>
  <p:tag name="IGUANATEXSIZE" val="20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,48859"/>
  <p:tag name="ORIGINALWIDTH" val="114,7357"/>
  <p:tag name="LATEXADDIN" val="\documentclass{article}&#10;\usepackage{amsmath}&#10;\pagestyle{empty}&#10;\begin{document}&#10;&#10;$\omega_j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60,74244"/>
  <p:tag name="LATEXADDIN" val="\documentclass{article}&#10;\usepackage{amsmath}&#10;\pagestyle{empty}&#10;\begin{document}&#10;&#10;$\tau$&#10;&#10;&#10;\end{document}"/>
  <p:tag name="IGUANATEXSIZE" val="14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11,661"/>
  <p:tag name="LATEXADDIN" val="\documentclass{article}&#10;\usepackage{amsmath}&#10;\pagestyle{empty}&#10;\begin{document}&#10;&#10;$\|z_t - \theta^\star\| \geq \tau$&#10;&#10;&#10;\end{document}"/>
  <p:tag name="IGUANATEXSIZE" val="20"/>
  <p:tag name="IGUANATEXCURSOR" val="11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2835,396"/>
  <p:tag name="LATEXADDIN" val="\documentclass{article}&#10;\usepackage{amsmath}&#10;\pagestyle{empty}&#10;\begin{document}&#10;&#10;$w=250,~d=100,~n=10^6,~m=3000,~500$ changes&#10;&#10;&#10;\end{document}"/>
  <p:tag name="IGUANATEXSIZE" val="20"/>
  <p:tag name="IGUANATEXCURSOR" val="10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028,871"/>
  <p:tag name="LATEXADDIN" val="\documentclass{article}&#10;\usepackage{amsmath}&#10;\pagestyle{empty}&#10;\begin{document}&#10;&#10;$w=150,~d=128,~n=375000,~m=3000,~300$ changes&#10;&#10;&#10;\end{document}"/>
  <p:tag name="IGUANATEXSIZE" val="20"/>
  <p:tag name="IGUANATEXCURSOR" val="11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267,342"/>
  <p:tag name="LATEXADDIN" val="\documentclass{article}&#10;\usepackage{amsmath}&#10;\pagestyle{empty}&#10;\begin{document}&#10;&#10;$z_t = \frac{1}{w}\sum_{i=t-w+1}^t \Psi(x_i)$&#10;&#10;&#10;\end{document}"/>
  <p:tag name="IGUANATEXSIZE" val="20"/>
  <p:tag name="IGUANATEXCURSOR" val="12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94,4132"/>
  <p:tag name="LATEXADDIN" val="\documentclass{article}&#10;\usepackage{amsmath}&#10;\pagestyle{empty}&#10;\begin{document}&#10;&#10;$\|z_t - z'_t\| \geq \tau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316,835"/>
  <p:tag name="LATEXADDIN" val="\documentclass{article}&#10;\usepackage{amsmath}&#10;\pagestyle{empty}&#10;\begin{document}&#10;&#10;$z_t' = \frac{1}{w}\sum_{i=t-2w+1}^{t-w} \Psi(x_i)$&#10;&#10;&#10;\end{document}"/>
  <p:tag name="IGUANATEXSIZE" val="20"/>
  <p:tag name="IGUANATEXCURSOR" val="12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736,408"/>
  <p:tag name="LATEXADDIN" val="\documentclass{article}&#10;\usepackage{amsmath}&#10;\usepackage{amssymb}&#10;\pagestyle{empty}&#10;\begin{document}&#10;&#10;$\theta^\star = \mathbb{E}_{\pi^\star} \Psi(x)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424,072"/>
  <p:tag name="LATEXADDIN" val="\documentclass{article}&#10;\usepackage{amsmath}&#10;\pagestyle{empty}&#10;\begin{document}&#10;&#10;$z_t \leftarrow (1-\lambda)z_{t-1} + \lambda \Psi(x_t)$&#10;&#10;&#10;\end{document}"/>
  <p:tag name="IGUANATEXSIZE" val="20"/>
  <p:tag name="IGUANATEXCURSOR" val="13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267,342"/>
  <p:tag name="LATEXADDIN" val="\documentclass{article}&#10;\usepackage{amsmath}&#10;\pagestyle{empty}&#10;\begin{document}&#10;&#10;$z_t = \frac{1}{w}\sum_{i=t-w+1}^t \Psi(x_i)$&#10;&#10;&#10;\end{document}"/>
  <p:tag name="IGUANATEXSIZE" val="20"/>
  <p:tag name="IGUANATEXCURSOR" val="12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316,835"/>
  <p:tag name="LATEXADDIN" val="\documentclass{article}&#10;\usepackage{amsmath}&#10;\pagestyle{empty}&#10;\begin{document}&#10;&#10;$z_t' = \frac{1}{w}\sum_{i=t-2w+1}^{t-w} \Psi(x_i)$&#10;&#10;&#10;\end{document}"/>
  <p:tag name="IGUANATEXSIZE" val="20"/>
  <p:tag name="IGUANATEXCURSOR" val="12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34,4582"/>
  <p:tag name="LATEXADDIN" val="\documentclass{article}&#10;\usepackage{amsmath}&#10;\usepackage{amssymb}&#10;\pagestyle{empty}&#10;\begin{document}&#10;&#10;$\mathbb{E} \Psi(x)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424,072"/>
  <p:tag name="LATEXADDIN" val="\documentclass{article}&#10;\usepackage{amsmath}&#10;\pagestyle{empty}&#10;\begin{document}&#10;&#10;$z_t = (1-\Lambda)z_{t-1} + \Lambda \Psi(x_t)$&#10;&#10;&#10;\end{document}"/>
  <p:tag name="IGUANATEXSIZE" val="20"/>
  <p:tag name="IGUANATEXCURSOR" val="12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94,4132"/>
  <p:tag name="LATEXADDIN" val="\documentclass{article}&#10;\usepackage{amsmath}&#10;\pagestyle{empty}&#10;\begin{document}&#10;&#10;$\|z_t - z'_t\| \geq \tau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96,325"/>
  <p:tag name="LATEXADDIN" val="\documentclass{article}&#10;\usepackage{amsmath}&#10;\pagestyle{empty}&#10;\begin{document}&#10;&#10;$z_t' = (1-\lambda)z_{t-1}' + \lambda \Psi(x_t)$&#10;&#10;&#10;\end{document}"/>
  <p:tag name="IGUANATEXSIZE" val="20"/>
  <p:tag name="IGUANATEXCURSOR" val="11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317,2103"/>
  <p:tag name="LATEXADDIN" val="\documentclass{article}&#10;\usepackage{amsmath}&#10;\pagestyle{empty}&#10;\begin{document}&#10;&#10;$\Lambda &gt; \lambda$&#10;&#10;&#10;\end{document}"/>
  <p:tag name="IGUANATEXSIZE" val="20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86,23921"/>
  <p:tag name="LATEXADDIN" val="\documentclass{article}&#10;\usepackage{amsmath}&#10;\pagestyle{empty}&#10;\begin{document}&#10;&#10;$z_t$&#10;&#10;&#10;\end{document}"/>
  <p:tag name="IGUANATEXSIZE" val="20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6,23921"/>
  <p:tag name="LATEXADDIN" val="\documentclass{article}&#10;\usepackage{amsmath}&#10;\pagestyle{empty}&#10;\begin{document}&#10;&#10;$z'_t$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,7124"/>
  <p:tag name="ORIGINALWIDTH" val="2418,448"/>
  <p:tag name="LATEXADDIN" val="\documentclass{article}&#10;\usepackage{amsmath}&#10;\usepackage{xcolor}&#10;\pagestyle{empty}&#10;\begin{document}&#10;&#10;$z_t-z'_t = C\left({\color{orange}\sum\limits_{i=t-w+1}^{t}  b_i \Psi(x_i)} - {\color{blue}\sum\limits_{i=0}^{t-w}  a_i \Psi(x_i)}\right)$&#10;&#10;&#10;\end{document}"/>
  <p:tag name="IGUANATEXSIZE" val="20"/>
  <p:tag name="IGUANATEXCURSOR" val="1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2133"/>
  <p:tag name="ORIGINALWIDTH" val="2631,421"/>
  <p:tag name="LATEXADDIN" val="\documentclass{article}&#10;\usepackage{amsmath}&#10;\usepackage{xcolor}&#10;\pagestyle{empty}&#10;\begin{document}&#10;&#10;${\color{orange}\sum\limits_{i=t-w+1}^{t}  b_i = 1}\quad  {\color{blue}\sum\limits_{i=0}^{t-w}  a_i=1} \quad w = \frac{\log(\Lambda/\lambda)}{\log((1-\lambda)/(1-\Lambda))}$&#10;&#10;&#10;\end{document}"/>
  <p:tag name="IGUANATEXSIZE" val="20"/>
  <p:tag name="IGUANATEXCURSOR" val="27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83,23961"/>
  <p:tag name="LATEXADDIN" val="\documentclass{article}&#10;\usepackage{amsmath}&#10;\pagestyle{empty}&#10;\begin{document}&#10;&#10;$w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4,99441"/>
  <p:tag name="LATEXADDIN" val="\documentclass{article}&#10;\usepackage{amsmath}&#10;\pagestyle{empty}&#10;\begin{document}&#10;&#10;$\lbrace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635,1707"/>
  <p:tag name="LATEXADDIN" val="\documentclass{article}&#10;\usepackage{amsmath}&#10;\usepackage{amssymb}&#10;\pagestyle{empty}&#10;\begin{document}&#10;&#10;$\Psi: \mathbb{R}^d \to \mathcal{H}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2239,97"/>
  <p:tag name="LATEXADDIN" val="\documentclass{article}&#10;\usepackage{amsmath}&#10;\pagestyle{empty}&#10;\begin{document}&#10;&#10;$d_\Psi(\pi,\pi') \geq \frac{1}{C}(\tau + E_\text{init.} + E_\text{win.} + E_\text{conc.})$&#10;&#10;&#10;\end{document}"/>
  <p:tag name="IGUANATEXSIZE" val="28"/>
  <p:tag name="IGUANATEXCURSOR" val="17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,7124"/>
  <p:tag name="ORIGINALWIDTH" val="2418,448"/>
  <p:tag name="LATEXADDIN" val="\documentclass{article}&#10;\usepackage{amsmath}&#10;\usepackage{xcolor}&#10;\pagestyle{empty}&#10;\begin{document}&#10;&#10;$z_t-z'_t = C\left({\color{orange}\sum\limits_{i=t-w+1}^{t}  b_i \Psi(x_i)} - {\color{blue}\sum\limits_{i=0}^{t-w}  a_i \Psi(x_i)}\right)$&#10;&#10;&#10;\end{document}"/>
  <p:tag name="IGUANATEXSIZE" val="20"/>
  <p:tag name="IGUANATEXCURSOR" val="1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83,23961"/>
  <p:tag name="LATEXADDIN" val="\documentclass{article}&#10;\usepackage{amsmath}&#10;\pagestyle{empty}&#10;\begin{document}&#10;&#10;$w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4,99441"/>
  <p:tag name="LATEXADDIN" val="\documentclass{article}&#10;\usepackage{amsmath}&#10;\pagestyle{empty}&#10;\begin{document}&#10;&#10;$\lbrace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23811"/>
  <p:tag name="ORIGINALWIDTH" val="394,4507"/>
  <p:tag name="LATEXADDIN" val="\documentclass{article}&#10;\usepackage{amsmath}&#10;\pagestyle{empty}&#10;\begin{document}&#10;&#10;$i.i.d. ~\pi'$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4,99441"/>
  <p:tag name="LATEXADDIN" val="\documentclass{article}&#10;\usepackage{amsmath}&#10;\pagestyle{empty}&#10;\begin{document}&#10;&#10;$\lbrace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4,99441"/>
  <p:tag name="LATEXADDIN" val="\documentclass{article}&#10;\usepackage{amsmath}&#10;\pagestyle{empty}&#10;\begin{document}&#10;&#10;$\lbrace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364,4544"/>
  <p:tag name="LATEXADDIN" val="\documentclass{article}&#10;\usepackage{amsmath}&#10;\pagestyle{empty}&#10;\begin{document}&#10;&#10;$i.i.d. ~\pi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407,574"/>
  <p:tag name="LATEXADDIN" val="\documentclass{article}&#10;\usepackage{amsmath}&#10;\usepackage{amssymb}&#10;\pagestyle{empty}&#10;\begin{document}&#10;&#10;$\approx C(\mathbb{E}_{\pi'} \Psi(X) - \mathbb{E}_{\pi} \Psi(X))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4795"/>
  <p:tag name="ORIGINALWIDTH" val="1833,521"/>
  <p:tag name="LATEXADDIN" val="\documentclass{article}&#10;\usepackage{amsmath}&#10;\usepackage{amssymb}&#10;\pagestyle{empty}&#10;\begin{document}&#10;&#10;$d_{\Psi}(\pi,\pi') \stackrel{\text{def.}}{=} \|\mathbb{E}_{\pi}\Psi(x) - \mathbb{E}_{\pi'}\Psi(x)\|$&#10;&#10;&#10;\end{document}"/>
  <p:tag name="IGUANATEXSIZE" val="20"/>
  <p:tag name="IGUANATEXCURSOR" val="5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90,4387"/>
  <p:tag name="LATEXADDIN" val="\documentclass{article}&#10;\usepackage{amsmath}&#10;\pagestyle{empty}&#10;\begin{document}&#10;&#10;$\Psi(x) = x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1414,323"/>
  <p:tag name="LATEXADDIN" val="\documentclass{article}&#10;\usepackage{amsmath}&#10;\usepackage{amssymb}&#10;\pagestyle{empty}&#10;\begin{document}&#10;&#10;$\mathcal{O}((1-\lambda)^t\|z_0 - \mathbb{E}_\pi \Psi(x)\|)$&#10;&#10;&#10;\end{document}"/>
  <p:tag name="IGUANATEXSIZE" val="20"/>
  <p:tag name="IGUANATEXCURSOR" val="16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27,4841"/>
  <p:tag name="LATEXADDIN" val="\documentclass{article}&#10;\usepackage{amsmath}&#10;\pagestyle{empty}&#10;\begin{document}&#10;&#10;$w_1$&#10;&#10;&#10;\end{document}"/>
  <p:tag name="IGUANATEXSIZE" val="20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1091,864"/>
  <p:tag name="LATEXADDIN" val="\documentclass{article}&#10;\usepackage{amsmath}&#10;\usepackage{amssymb}&#10;\pagestyle{empty}&#10;\begin{document}&#10;&#10;$w_1\neq w,~w_2\neq t-w$&#10;&#10;&#10;\end{document}"/>
  <p:tag name="IGUANATEXSIZE" val="20"/>
  <p:tag name="IGUANATEXCURSOR" val="12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595,4256"/>
  <p:tag name="LATEXADDIN" val="\documentclass{article}&#10;\usepackage{amsmath}&#10;\usepackage{amssymb}&#10;\pagestyle{empty}&#10;\begin{document}&#10;&#10;$\mathcal{O}(\sqrt{\lambda+\Lambda})$&#10;&#10;&#10;\end{document}"/>
  <p:tag name="IGUANATEXSIZE" val="20"/>
  <p:tag name="IGUANATEXCURSOR" val="13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83,23961"/>
  <p:tag name="LATEXADDIN" val="\documentclass{article}&#10;\usepackage{amsmath}&#10;\pagestyle{empty}&#10;\begin{document}&#10;&#10;$\Psi$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94,4132"/>
  <p:tag name="LATEXADDIN" val="\documentclass{article}&#10;\usepackage{amsmath}&#10;\pagestyle{empty}&#10;\begin{document}&#10;&#10;$\|z_t-z'_t\| \geq \tau$&#10;&#10;&#10;\end{document}"/>
  <p:tag name="IGUANATEXSIZE" val="20"/>
  <p:tag name="IGUANATEXCURSOR" val="10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63,33"/>
  <p:tag name="LATEXADDIN" val="\documentclass{article}&#10;\usepackage{amsmath}&#10;\pagestyle{empty}&#10;\begin{document}&#10;&#10;$\|z_t - z'_t\| \leq E_\text{init.} + E_\text{conc.}$&#10;&#10;&#10;\end{document}"/>
  <p:tag name="IGUANATEXSIZE" val="20"/>
  <p:tag name="IGUANATEXCURSOR" val="12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83,23961"/>
  <p:tag name="LATEXADDIN" val="\documentclass{article}&#10;\usepackage{amsmath}&#10;\pagestyle{empty}&#10;\begin{document}&#10;&#10;$\Psi$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30,4837"/>
  <p:tag name="LATEXADDIN" val="\documentclass{article}&#10;\usepackage{amsmath}&#10;\pagestyle{empty}&#10;\begin{document}&#10;&#10;$w_2$&#10;&#10;&#10;\end{document}"/>
  <p:tag name="IGUANATEXSIZE" val="20"/>
  <p:tag name="IGUANATEXCURSOR" val="8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83,23961"/>
  <p:tag name="LATEXADDIN" val="\documentclass{article}&#10;\usepackage{amsmath}&#10;\pagestyle{empty}&#10;\begin{document}&#10;&#10;$\Psi$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536,9329"/>
  <p:tag name="LATEXADDIN" val="\documentclass{article}&#10;\usepackage{amsmath}&#10;\usepackage{amssymb}&#10;\pagestyle{empty}&#10;\begin{document}&#10;&#10;$t=1,2,...$&#10;&#10;&#10;\end{document}"/>
  <p:tag name="IGUANATEXSIZE" val="20"/>
  <p:tag name="IGUANATEXCURSOR" val="11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33,4083"/>
  <p:tag name="LATEXADDIN" val="\documentclass{article}&#10;\usepackage{amsmath}&#10;\pagestyle{empty}&#10;\begin{document}&#10;&#10;$\Longrightarrow ~\|z_t-z'_t\|$&#10;&#10;&#10;\end{document}"/>
  <p:tag name="IGUANATEXSIZE" val="20"/>
  <p:tag name="IGUANATEXCURSOR" val="11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68,24149"/>
  <p:tag name="LATEXADDIN" val="\documentclass{article}&#10;\usepackage{amsmath}&#10;\pagestyle{empty}&#10;\begin{document}&#10;&#10;$\pi$&#10;&#10;&#10;\end{document}"/>
  <p:tag name="IGUANATEXSIZE" val="18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,724"/>
  <p:tag name="ORIGINALWIDTH" val="1005,624"/>
  <p:tag name="LATEXADDIN" val="\documentclass{article}&#10;\usepackage{amsmath}&#10;\pagestyle{empty}&#10;\begin{document}&#10;&#10;$w\|z_t - z'_t\|^2 \xrightarrow[w\to \infty]{\mathcal{L}} $&#10;&#10;&#10;\end{document}"/>
  <p:tag name="IGUANATEXSIZE" val="20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794,1507"/>
  <p:tag name="LATEXADDIN" val="\documentclass{article}&#10;\usepackage{amsmath}&#10;\pagestyle{empty}&#10;\begin{document}&#10;&#10;$\lambda \to 0,~\Lambda = c\lambda$&#10;&#10;&#10;\end{document}"/>
  <p:tag name="IGUANATEXSIZE" val="20"/>
  <p:tag name="IGUANATEXCURSOR" val="11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,7263"/>
  <p:tag name="ORIGINALWIDTH" val="1063,367"/>
  <p:tag name="LATEXADDIN" val="\documentclass{article}&#10;\usepackage{amsmath}&#10;\pagestyle{empty}&#10;\begin{document}&#10;&#10;$t \geq \frac{1}{\lambda}\log \frac{1}{\lambda} \xrightarrow[\lambda \to 0]{} \infty$&#10;&#10;&#10;\end{document}"/>
  <p:tag name="IGUANATEXSIZE" val="20"/>
  <p:tag name="IGUANATEXCURSOR" val="16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920,1349"/>
  <p:tag name="LATEXADDIN" val="\documentclass{article}&#10;\usepackage{amsmath}&#10;\usepackage{amssymb}&#10;\pagestyle{empty}&#10;\begin{document}&#10;&#10;$\mathbb{E}_\pi \|\Psi(X)\|^4 &lt; \infty$&#10;&#10;&#10;\end{document}"/>
  <p:tag name="IGUANATEXSIZE" val="20"/>
  <p:tag name="IGUANATEXCURSOR" val="14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381,7023"/>
  <p:tag name="LATEXADDIN" val="\documentclass{article}&#10;\usepackage{amsmath}&#10;\pagestyle{empty}&#10;\begin{document}&#10;&#10;$\lambda = 0.1$&#10;&#10;&#10;\end{document}"/>
  <p:tag name="IGUANATEXSIZE" val="20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447,694"/>
  <p:tag name="LATEXADDIN" val="\documentclass{article}&#10;\usepackage{amsmath}&#10;\pagestyle{empty}&#10;\begin{document}&#10;&#10;$\lambda = 0.05$&#10;&#10;&#10;\end{document}"/>
  <p:tag name="IGUANATEXSIZE" val="20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443,9445"/>
  <p:tag name="LATEXADDIN" val="\documentclass{article}&#10;\usepackage{amsmath}&#10;\pagestyle{empty}&#10;\begin{document}&#10;&#10;$\lambda = 0.01$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,9723"/>
  <p:tag name="ORIGINALWIDTH" val="1945,257"/>
  <p:tag name="LATEXADDIN" val="\documentclass{article}&#10;\usepackage{amsmath}&#10;\pagestyle{empty}&#10;\begin{document}&#10;&#10;$\frac{1}{\lambda}\|z_t - z'_t\|^2 \xrightarrow[\lambda\to 0]{\mathcal{L}}\, \frac{(c-1)^2}{2(c+1)}\sum_{\ell\geq 1}\xi_\ell W_\ell^2 $&#10;&#10;&#10;\end{document}"/>
  <p:tag name="IGUANATEXSIZE" val="20"/>
  <p:tag name="IGUANATEXCURSOR" val="17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6,99291"/>
  <p:tag name="LATEXADDIN" val="\documentclass{article}&#10;\usepackage{amsmath}&#10;\pagestyle{empty}&#10;\begin{document}&#10;&#10;$k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734,9081"/>
  <p:tag name="LATEXADDIN" val="\documentclass{article}&#10;\usepackage{amsmath}&#10;\pagestyle{empty}&#10;\begin{document}&#10;&#10;$W_\ell \stackrel{iid}{\sim}\mathcal{N}(0,1)$&#10;&#10;&#10;\end{document}"/>
  <p:tag name="IGUANATEXSIZE" val="20"/>
  <p:tag name="IGUANATEXCURSOR" val="12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23,9595"/>
  <p:tag name="LATEXADDIN" val="\documentclass{article}&#10;\usepackage{amsmath}&#10;\pagestyle{empty}&#10;\begin{document}&#10;&#10;$\xi_\ell \geq 0$&#10;&#10;&#10;\end{document}"/>
  <p:tag name="IGUANATEXSIZE" val="20"/>
  <p:tag name="IGUANATEXCURSOR" val="9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,73"/>
  <p:tag name="ORIGINALWIDTH" val="2006,749"/>
  <p:tag name="LATEXADDIN" val="\documentclass{article}&#10;\usepackage{amsmath}&#10;\usepackage{amssymb}&#10;\pagestyle{empty}&#10;\begin{document}&#10;&#10;$\langle \overline{\Psi}(x), \overline{\Psi}(x')\rangle_\mathcal{H} = \sum_{\ell \geq 0} \xi_\ell \psi_\ell(x) \psi_\ell(x')$&#10;&#10;&#10;\end{document}"/>
  <p:tag name="IGUANATEXSIZE" val="20"/>
  <p:tag name="IGUANATEXCURSOR" val="14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1021,372"/>
  <p:tag name="LATEXADDIN" val="\documentclass{article}&#10;\usepackage{amsmath}&#10;\pagestyle{empty}&#10;\begin{document}&#10;&#10;$\langle \psi_\ell, \psi_{\ell'}\rangle_{L^2(\pi)} = \delta_{\ell\ell'}$&#10;&#10;&#10;\end{document}"/>
  <p:tag name="IGUANATEXSIZE" val="20"/>
  <p:tag name="IGUANATEXCURSOR" val="12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1292,838"/>
  <p:tag name="LATEXADDIN" val="\documentclass{article}&#10;\usepackage{amsmath}&#10;\usepackage{amssymb}&#10;\pagestyle{empty}&#10;\begin{document}&#10;&#10;$\overline{\Psi}(x) = \Psi(x) - \mathbb{E}_\pi \Psi(X)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68,24149"/>
  <p:tag name="LATEXADDIN" val="\documentclass{article}&#10;\usepackage{amsmath}&#10;\pagestyle{empty}&#10;\begin{document}&#10;&#10;$\pi$&#10;&#10;&#10;\end{document}"/>
  <p:tag name="IGUANATEXSIZE" val="18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683,54"/>
  <p:tag name="LATEXADDIN" val="\documentclass{article}&#10;\usepackage{amsmath}&#10;\usepackage{amssymb}&#10;\pagestyle{empty}&#10;\begin{document}&#10;&#10;$ARL = \mathbb{E} \inf\{t ~|~\|z_t-z'_t\|\geq \tau\}$&#10;&#10;&#10;\end{document}"/>
  <p:tag name="IGUANATEXSIZE" val="16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424,072"/>
  <p:tag name="LATEXADDIN" val="\documentclass{article}&#10;\usepackage{amsmath}&#10;\pagestyle{empty}&#10;\begin{document}&#10;&#10;$z_t \leftarrow (1-\lambda)z_{t-1} + \lambda \Psi(x_t)$&#10;&#10;&#10;\end{document}"/>
  <p:tag name="IGUANATEXSIZE" val="20"/>
  <p:tag name="IGUANATEXCURSOR" val="13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11,661"/>
  <p:tag name="LATEXADDIN" val="\documentclass{article}&#10;\usepackage{amsmath}&#10;\pagestyle{empty}&#10;\begin{document}&#10;&#10;$\|z_t - \theta^\star\| \geq \tau$&#10;&#10;&#10;\end{document}"/>
  <p:tag name="IGUANATEXSIZE" val="20"/>
  <p:tag name="IGUANATEXCURSOR" val="11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53,24331"/>
  <p:tag name="LATEXADDIN" val="\documentclass{article}&#10;\usepackage{amsmath}&#10;\pagestyle{empty}&#10;\begin{document}&#10;&#10;$z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623,1721"/>
  <p:tag name="LATEXADDIN" val="\documentclass{article}&#10;\usepackage{amsmath}&#10;\pagestyle{empty}&#10;\begin{document}&#10;&#10;$\Psi(x) = x^{\otimes k}$&#10;&#10;&#10;\end{document}"/>
  <p:tag name="IGUANATEXSIZE" val="20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05,7368"/>
  <p:tag name="LATEXADDIN" val="\documentclass{article}&#10;\usepackage{amsmath}&#10;\pagestyle{empty}&#10;\begin{document}&#10;&#10;$\theta^\star$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98764"/>
  <p:tag name="ORIGINALWIDTH" val="330,7086"/>
  <p:tag name="LATEXADDIN" val="\documentclass{article}&#10;\usepackage{amsmath}&#10;\pagestyle{empty}&#10;\begin{document}&#10;&#10;$\theta^\star+\tau$&#10;&#10;&#10;\end{document}"/>
  <p:tag name="IGUANATEXSIZE" val="20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330,7086"/>
  <p:tag name="LATEXADDIN" val="\documentclass{article}&#10;\usepackage{amsmath}&#10;\pagestyle{empty}&#10;\begin{document}&#10;&#10;$\theta^\star-\tau$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23811"/>
  <p:tag name="ORIGINALWIDTH" val="84,73937"/>
  <p:tag name="LATEXADDIN" val="\documentclass{article}&#10;\usepackage{amsmath}&#10;\pagestyle{empty}&#10;\begin{document}&#10;&#10;$z'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53,24331"/>
  <p:tag name="LATEXADDIN" val="\documentclass{article}&#10;\usepackage{amsmath}&#10;\pagestyle{empty}&#10;\begin{document}&#10;&#10;$z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60,74244"/>
  <p:tag name="LATEXADDIN" val="\documentclass{article}&#10;\usepackage{amsmath}&#10;\pagestyle{empty}&#10;\begin{document}&#10;&#10;$\tau$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,2426"/>
  <p:tag name="ORIGINALWIDTH" val="50,99362"/>
  <p:tag name="LATEXADDIN" val="\documentclass{article}&#10;\usepackage{amsmath}&#10;\pagestyle{empty}&#10;\begin{document}&#10;&#10;$\varepsilon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312,7109"/>
  <p:tag name="LATEXADDIN" val="\documentclass{article}&#10;\usepackage{amsmath}&#10;\pagestyle{empty}&#10;\begin{document}&#10;&#10;$ARL_\varepsilon$&#10;&#10;&#10;\end{document}"/>
  <p:tag name="IGUANATEXSIZE" val="20"/>
  <p:tag name="IGUANATEXCURSOR" val="9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,2291"/>
  <p:tag name="ORIGINALWIDTH" val="889,3888"/>
  <p:tag name="LATEXADDIN" val="\documentclass{article}&#10;\usepackage{amsmath}&#10;\pagestyle{empty}&#10;\begin{document}&#10;&#10;$ARl_\varepsilon \xrightarrow[\varepsilon\to 0]{} ARL$&#10;&#10;&#10;\end{document}"/>
  <p:tag name="IGUANATEXSIZE" val="20"/>
  <p:tag name="IGUANATEXCURSOR" val="13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,2426"/>
  <p:tag name="ORIGINALWIDTH" val="50,99362"/>
  <p:tag name="LATEXADDIN" val="\documentclass{article}&#10;\usepackage{amsmath}&#10;\pagestyle{empty}&#10;\begin{document}&#10;&#10;$\varepsilon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953,1309"/>
  <p:tag name="LATEXADDIN" val="\documentclass{article}&#10;\usepackage{amsmath}&#10;\pagestyle{empty}&#10;\begin{document}&#10;&#10;$\Psi(x) = [1_{x\in B_i}]_{i=1}^M$&#10;&#10;&#10;\end{document}"/>
  <p:tag name="IGUANATEXSIZE" val="20"/>
  <p:tag name="IGUANATEXCURSOR" val="11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25,9843"/>
  <p:tag name="LATEXADDIN" val="\documentclass{article}&#10;\usepackage{amsmath}&#10;\usepackage{color}&#10;\pagestyle{empty}&#10;\begin{document}&#10;&#10;${\color{red} M}$&#10;&#10;&#10;\end{document}"/>
  <p:tag name="IGUANATEXSIZE" val="16"/>
  <p:tag name="IGUANATEXCURSOR" val="11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40,9449"/>
  <p:tag name="LATEXADDIN" val="\documentclass{article}&#10;\usepackage{amsmath}&#10;\pagestyle{empty}&#10;\begin{document}&#10;&#10;$ARL_{M,\varepsilon}$&#10;&#10;&#10;\end{document}"/>
  <p:tag name="IGUANATEXSIZE" val="16"/>
  <p:tag name="IGUANATEXCURSOR" val="10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,7267"/>
  <p:tag name="ORIGINALWIDTH" val="1379,827"/>
  <p:tag name="LATEXADDIN" val="\documentclass{article}&#10;\usepackage{amsmath}&#10;\pagestyle{empty}&#10;\begin{document}&#10;&#10;$ARl_{M,\varepsilon} \xrightarrow[M\to,\infty,\varepsilon\to 0]{} ARL$&#10;&#10;&#10;\end{document}"/>
  <p:tag name="IGUANATEXSIZE" val="20"/>
  <p:tag name="IGUANATEXCURSOR" val="12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31,4586"/>
  <p:tag name="LATEXADDIN" val="\documentclass{article}&#10;\usepackage{amsmath}&#10;\pagestyle{empty}&#10;\begin{document}&#10;&#10;$(z_t,z'_t)$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,48859"/>
  <p:tag name="ORIGINALWIDTH" val="97,48779"/>
  <p:tag name="LATEXADDIN" val="\documentclass{article}&#10;\usepackage{amsmath}&#10;\pagestyle{empty}&#10;\begin{document}&#10;&#10;$\mathcal{H}$&#10;&#10;&#10;\end{document}"/>
  <p:tag name="IGUANATEXSIZE" val="16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72,029"/>
  <p:tag name="LATEXADDIN" val="\documentclass{article}&#10;\usepackage{amsmath}&#10;\usepackage{amssymb}&#10;\pagestyle{empty}&#10;\begin{document}&#10;&#10;$d_{\Psi}(\pi,\pi') = \|\mathbb{E}_{\pi}\Psi(x) - \mathbb{E}_{\pi'}\Psi(x)\|$&#10;&#10;&#10;\end{document}"/>
  <p:tag name="IGUANATEXSIZE" val="20"/>
  <p:tag name="IGUANATEXCURSOR" val="17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72,816"/>
  <p:tag name="LATEXADDIN" val="\documentclass{article}&#10;\usepackage{amsmath}&#10;\pagestyle{empty}&#10;\begin{document}&#10;&#10;$\|z_t-z'_t\| \approx C d_\Psi(\pi_\text{old},\pi_\text{new})$&#10;&#10;&#10;\end{document}"/>
  <p:tag name="IGUANATEXSIZE" val="20"/>
  <p:tag name="IGUANATEXCURSOR" val="14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349,831"/>
  <p:tag name="LATEXADDIN" val="\documentclass{article}&#10;\usepackage{amsmath}&#10;\pagestyle{empty}&#10;\begin{document}&#10;&#10;$d_\Psi(\pi,\pi')=0 \Longleftrightarrow \pi = \pi'$&#10;&#10;&#10;\end{document}"/>
  <p:tag name="IGUANATEXSIZE" val="20"/>
  <p:tag name="IGUANATEXCURSOR" val="10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130,4837"/>
  <p:tag name="LATEXADDIN" val="\documentclass{article}&#10;\usepackage{amsmath}&#10;\pagestyle{empty}&#10;\begin{document}&#10;&#10;$d_\Psi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,48859"/>
  <p:tag name="ORIGINALWIDTH" val="97,48779"/>
  <p:tag name="LATEXADDIN" val="\documentclass{article}&#10;\usepackage{amsmath}&#10;\pagestyle{empty}&#10;\begin{document}&#10;&#10;$\mathcal{H}$&#10;&#10;&#10;\end{document}"/>
  <p:tag name="IGUANATEXSIZE" val="16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267,342"/>
  <p:tag name="LATEXADDIN" val="\documentclass{article}&#10;\usepackage{amsmath}&#10;\pagestyle{empty}&#10;\begin{document}&#10;&#10;$z_t = \frac{1}{w}\sum_{i=t-w+1}^t \Psi(x_i)$&#10;&#10;&#10;\end{document}"/>
  <p:tag name="IGUANATEXSIZE" val="20"/>
  <p:tag name="IGUANATEXCURSOR" val="12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381,7023"/>
  <p:tag name="LATEXADDIN" val="\documentclass{article}&#10;\usepackage{amsmath}&#10;\pagestyle{empty}&#10;\begin{document}&#10;&#10;$\kappa(x,x')$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,48859"/>
  <p:tag name="ORIGINALWIDTH" val="97,48779"/>
  <p:tag name="LATEXADDIN" val="\documentclass{article}&#10;\usepackage{amsmath}&#10;\pagestyle{empty}&#10;\begin{document}&#10;&#10;$\mathcal{H}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1,49228"/>
  <p:tag name="LATEXADDIN" val="\documentclass{article}&#10;\usepackage{amsmath}&#10;\pagestyle{empty}&#10;\begin{document}&#10;&#10;$\kappa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005,624"/>
  <p:tag name="LATEXADDIN" val="\documentclass{article}&#10;\usepackage{amsmath}&#10;\pagestyle{empty}&#10;\begin{document}&#10;&#10;$\Psi(x) = \kappa(x,\cdot) \in \mathcal{H}$&#10;&#10;&#10;\end{document}"/>
  <p:tag name="IGUANATEXSIZE" val="20"/>
  <p:tag name="IGUANATEXCURSOR" val="12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130,4837"/>
  <p:tag name="LATEXADDIN" val="\documentclass{article}&#10;\usepackage{amsmath}&#10;\pagestyle{empty}&#10;\begin{document}&#10;&#10;$d_\Psi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130,4837"/>
  <p:tag name="LATEXADDIN" val="\documentclass{article}&#10;\usepackage{amsmath}&#10;\pagestyle{empty}&#10;\begin{document}&#10;&#10;$d_\Psi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4126"/>
  <p:tag name="ORIGINALWIDTH" val="365,9543"/>
  <p:tag name="LATEXADDIN" val="\documentclass{article}&#10;\usepackage{amsmath}&#10;\pagestyle{empty}&#10;\begin{document}&#10;&#10;$\Longleftrightarrow ~\kappa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635,1707"/>
  <p:tag name="LATEXADDIN" val="\documentclass{article}&#10;\usepackage{amsmath}&#10;\usepackage{amssymb}&#10;\pagestyle{empty}&#10;\begin{document}&#10;&#10;$\Psi:\mathbb{R}^d\to \mathcal{H}$&#10;&#10;&#10;\end{document}"/>
  <p:tag name="IGUANATEXSIZE" val="18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2281,965"/>
  <p:tag name="LATEXADDIN" val="\documentclass{article}&#10;\usepackage{amsmath}&#10;\usepackage{amssymb}&#10;\pagestyle{empty}&#10;\begin{document}&#10;&#10;$MMD^2(\pi,\pi') = \|\mathbb{E}_\pi\kappa(x,\cdot)-\mathbb{E}_{\pi'}\kappa(x,\cdot)\|_\mathcal{H}^2$&#10;&#10;&#10;\end{document}"/>
  <p:tag name="IGUANATEXSIZE" val="20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507,687"/>
  <p:tag name="LATEXADDIN" val="\documentclass{article}&#10;\usepackage{amsmath}&#10;\usepackage{amssymb}&#10;\pagestyle{empty}&#10;\begin{document}&#10;&#10;$=\mathbb{E}_{\pi,\pi}\kappa(x,x')+\mathbb{E}_{\pi',\pi'}\kappa(x,x')&#10;-2\mathbb{E}_{\pi,\pi'}\kappa(x,x')&#10;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23170</TotalTime>
  <Words>788</Words>
  <Application>Microsoft Office PowerPoint</Application>
  <PresentationFormat>Affichage à l'écran (4:3)</PresentationFormat>
  <Paragraphs>242</Paragraphs>
  <Slides>21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Conception personnalisée</vt:lpstr>
      <vt:lpstr>NEWMA: a new method for scalable model-free online change point detection</vt:lpstr>
      <vt:lpstr>Change Point Detection</vt:lpstr>
      <vt:lpstr>Modern challenge: scalability, sensitive data</vt:lpstr>
      <vt:lpstr>Framework</vt:lpstr>
      <vt:lpstr>Context</vt:lpstr>
      <vt:lpstr>Outline</vt:lpstr>
      <vt:lpstr>Proposed algorithm: NEWMA</vt:lpstr>
      <vt:lpstr>Pseudo-metric &amp; « pointwise » detection</vt:lpstr>
      <vt:lpstr>Asymptotic distribution under the null</vt:lpstr>
      <vt:lpstr>Average Run Length</vt:lpstr>
      <vt:lpstr>Outline</vt:lpstr>
      <vt:lpstr>Good embedding ?</vt:lpstr>
      <vt:lpstr>MMD and random features</vt:lpstr>
      <vt:lpstr>Outline</vt:lpstr>
      <vt:lpstr>Algorithms</vt:lpstr>
      <vt:lpstr>Synthetic Data</vt:lpstr>
      <vt:lpstr>Voice activity detection</vt:lpstr>
      <vt:lpstr>Video monitoring</vt:lpstr>
      <vt:lpstr>Outline</vt:lpstr>
      <vt:lpstr>Conclusion, outlooks</vt:lpstr>
      <vt:lpstr>Thank you !</vt:lpstr>
    </vt:vector>
  </TitlesOfParts>
  <Company>INRIA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Keriven</dc:creator>
  <cp:lastModifiedBy>Nicolas Keriven</cp:lastModifiedBy>
  <cp:revision>1141</cp:revision>
  <cp:lastPrinted>2017-10-06T13:20:15Z</cp:lastPrinted>
  <dcterms:created xsi:type="dcterms:W3CDTF">2016-11-08T13:17:02Z</dcterms:created>
  <dcterms:modified xsi:type="dcterms:W3CDTF">2018-07-03T07:06:11Z</dcterms:modified>
</cp:coreProperties>
</file>